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4.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5.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88" r:id="rId4"/>
    <p:sldMasterId id="2147483783" r:id="rId5"/>
    <p:sldMasterId id="2147483865" r:id="rId6"/>
    <p:sldMasterId id="2147484622" r:id="rId7"/>
    <p:sldMasterId id="2147483706" r:id="rId8"/>
    <p:sldMasterId id="2147484810" r:id="rId9"/>
  </p:sldMasterIdLst>
  <p:notesMasterIdLst>
    <p:notesMasterId r:id="rId38"/>
  </p:notesMasterIdLst>
  <p:sldIdLst>
    <p:sldId id="256" r:id="rId10"/>
    <p:sldId id="2147470764" r:id="rId11"/>
    <p:sldId id="2147470769" r:id="rId12"/>
    <p:sldId id="2147470757" r:id="rId13"/>
    <p:sldId id="2147470758" r:id="rId14"/>
    <p:sldId id="2147470759" r:id="rId15"/>
    <p:sldId id="2147470760" r:id="rId16"/>
    <p:sldId id="2147470770" r:id="rId17"/>
    <p:sldId id="2147470762" r:id="rId18"/>
    <p:sldId id="2147470763" r:id="rId19"/>
    <p:sldId id="2147470768" r:id="rId20"/>
    <p:sldId id="2147469814" r:id="rId21"/>
    <p:sldId id="2147470639" r:id="rId22"/>
    <p:sldId id="2147469815" r:id="rId23"/>
    <p:sldId id="2147469962" r:id="rId24"/>
    <p:sldId id="2147470716" r:id="rId25"/>
    <p:sldId id="2147470717" r:id="rId26"/>
    <p:sldId id="2147470638" r:id="rId27"/>
    <p:sldId id="2147470767" r:id="rId28"/>
    <p:sldId id="2147469963" r:id="rId29"/>
    <p:sldId id="2147470636" r:id="rId30"/>
    <p:sldId id="2147469820" r:id="rId31"/>
    <p:sldId id="2147469848" r:id="rId32"/>
    <p:sldId id="2147469842" r:id="rId33"/>
    <p:sldId id="2147470771" r:id="rId34"/>
    <p:sldId id="2147469426" r:id="rId35"/>
    <p:sldId id="2147470765" r:id="rId36"/>
    <p:sldId id="214747071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ory Section" id="{75403A28-21D2-4D80-80B2-DC12CF5F9EBD}">
          <p14:sldIdLst>
            <p14:sldId id="256"/>
            <p14:sldId id="2147470764"/>
            <p14:sldId id="2147470769"/>
            <p14:sldId id="2147470757"/>
            <p14:sldId id="2147470758"/>
            <p14:sldId id="2147470759"/>
            <p14:sldId id="2147470760"/>
          </p14:sldIdLst>
        </p14:section>
        <p14:section name="Scenarios" id="{5CA1956F-9650-4C6B-B699-D8FE3EF63D29}">
          <p14:sldIdLst>
            <p14:sldId id="2147470770"/>
            <p14:sldId id="2147470762"/>
            <p14:sldId id="2147470763"/>
          </p14:sldIdLst>
        </p14:section>
        <p14:section name="Deep Dive" id="{9239B6CB-038C-4B98-AB42-0B47B37F3787}">
          <p14:sldIdLst>
            <p14:sldId id="2147470768"/>
            <p14:sldId id="2147469814"/>
            <p14:sldId id="2147470639"/>
            <p14:sldId id="2147469815"/>
            <p14:sldId id="2147469962"/>
            <p14:sldId id="2147470716"/>
            <p14:sldId id="2147470717"/>
            <p14:sldId id="2147470638"/>
            <p14:sldId id="2147470767"/>
            <p14:sldId id="2147469963"/>
            <p14:sldId id="2147470636"/>
            <p14:sldId id="2147469820"/>
            <p14:sldId id="2147469848"/>
            <p14:sldId id="2147469842"/>
            <p14:sldId id="2147470771"/>
            <p14:sldId id="2147469426"/>
            <p14:sldId id="2147470765"/>
            <p14:sldId id="214747071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7D2FAE02-8136-2BC8-EEFE-4B97E211B639}" name="Andy Gore" initials="AG" userId="S::ang@microsoft.com::3ae3f88f-1b34-4d7c-baa2-e947df595b8a" providerId="AD"/>
  <p188:author id="{3E1E871E-0B1A-36AD-2241-6D725394DC62}" name="Vincenzo Morra" initials="VM" userId="S::vimorra@microsoft.com::479f1165-d831-4a21-ad6c-9d0c9d95d32f" providerId="AD"/>
  <p188:author id="{CB00E523-6AD0-942A-E052-B2B259147174}" name="Jeff Hollan" initials="JH" userId="S::jehollan@microsoft.com::eeefd95a-b7c9-4c6b-9601-7f3decd90f5a" providerId="AD"/>
  <p188:author id="{6455B15C-B065-4040-B82F-B7F7668C14C6}" name="Daria Grigoriu" initials="DG" userId="S::dariac@ntdev.microsoft.com::f63bb9e0-a91e-4c13-897e-cbe2f3d7d976" providerId="AD"/>
  <p188:author id="{88254F81-5A0C-6A14-7673-824ACEE53069}" name="Lynn Orrell" initials="LO" userId="S::lyorrell@microsoft.com::502e8482-b84b-4cc2-a6f8-3e97e9890334" providerId="AD"/>
  <p188:author id="{013E4985-999F-6A3E-6117-5906C7BF7397}" name="Justin Mader" initials="JM" userId="S::justin.mader@simple-concepts.com::c370f1ac-1658-4368-b684-ce895cf1743b" providerId="AD"/>
  <p188:author id="{34B4E09E-DA42-E894-55DE-F512B78D3BD0}" name="Mike Morton" initials="MM" userId="S::mikemort@microsoft.com::2023435d-6b2c-4e00-84ba-2e9bbfa11766" providerId="AD"/>
  <p188:author id="{93E321A9-F936-233C-A007-E242B6A24BF1}" name="Ahmed Sabbour" initials="AS" userId="S::asabbour@microsoft.com::c4279823-a7c7-477e-982e-f4145bb0a83d" providerId="AD"/>
  <p188:author id="{3EFED5AA-2956-5361-5975-7FE121040445}" name="Daniel Larsen (NZ)" initials="D(" userId="S::dalars@microsoft.com::8561d58d-ed8d-4b5f-99bd-435da51f4206" providerId="AD"/>
  <p188:author id="{A4F659AC-854F-3503-97E9-C95F00501318}" name="Tom Kerkhove" initials="TK" userId="S::tomkerkhove@microsoft.com::631ad559-0cf4-42cc-ad9f-9735c310d0d9" providerId="AD"/>
  <p188:author id="{FEA45FC7-23C5-1989-E15F-F51DF1024D39}" name="Mohammad Nofal" initials="MN" userId="S::monofal@microsoft.com::47b4dbc5-0139-4dae-82aa-90d9d2bfe46d" providerId="AD"/>
  <p188:author id="{BBC2ECCC-E6EE-B179-4197-62E5439FCE07}" name="Brian Redmond" initials="BR" userId="S::briar@microsoft.com::e04f46e5-a3a7-4692-b577-7b780caaf083" providerId="AD"/>
  <p188:author id="{E6F33DE8-8104-01D1-66A2-9B4EC351A130}" name="Mike Lapierre" initials="ML" userId="S::milapier@microsoft.com::5aa713d3-4b62-4314-bc1a-8eb240b5af4a" providerId="AD"/>
  <p188:author id="{CF5BB8EF-76F5-4FF6-0C9F-71AF8F459CA5}" name="Michael Yen-Chi Ho" initials="MYCH" userId="S::yenchiho@microsoft.com::08e6847b-dae5-4579-ab99-d38df5b1fc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ff Hollan" initials="JH" lastIdx="5" clrIdx="0">
    <p:extLst>
      <p:ext uri="{19B8F6BF-5375-455C-9EA6-DF929625EA0E}">
        <p15:presenceInfo xmlns:p15="http://schemas.microsoft.com/office/powerpoint/2012/main" userId="S::jehollan@microsoft.com::eeefd95a-b7c9-4c6b-9601-7f3decd90f5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757E"/>
    <a:srgbClr val="1E3648"/>
    <a:srgbClr val="667E90"/>
    <a:srgbClr val="475F71"/>
    <a:srgbClr val="999999"/>
    <a:srgbClr val="7A7A7A"/>
    <a:srgbClr val="515151"/>
    <a:srgbClr val="1D4A79"/>
    <a:srgbClr val="0078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74324" autoAdjust="0"/>
  </p:normalViewPr>
  <p:slideViewPr>
    <p:cSldViewPr snapToGrid="0">
      <p:cViewPr varScale="1">
        <p:scale>
          <a:sx n="76" d="100"/>
          <a:sy n="76" d="100"/>
        </p:scale>
        <p:origin x="732"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2A44D-FB27-4B1B-93E7-78FA1AEF010A}"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CC906-FED3-4F79-BA55-CB1E9B2A3288}" type="slidenum">
              <a:rPr lang="en-US" smtClean="0"/>
              <a:t>‹#›</a:t>
            </a:fld>
            <a:endParaRPr lang="en-US"/>
          </a:p>
        </p:txBody>
      </p:sp>
    </p:spTree>
    <p:extLst>
      <p:ext uri="{BB962C8B-B14F-4D97-AF65-F5344CB8AC3E}">
        <p14:creationId xmlns:p14="http://schemas.microsoft.com/office/powerpoint/2010/main" val="13378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container-apps/ingres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martinfowler.com/bliki/BlueGreenDeployment.html" TargetMode="External"/><Relationship Id="rId4" Type="http://schemas.openxmlformats.org/officeDocument/2006/relationships/hyperlink" Target="https://wikipedia.org/wiki/A/B_test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keda.sh/docs/scalers/memory/" TargetMode="External"/><Relationship Id="rId4" Type="http://schemas.openxmlformats.org/officeDocument/2006/relationships/hyperlink" Target="https://keda.sh/docs/scalers/cpu/"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Welcome to Global Azure Bootcamp. My name is Will Velida, I’m a Software Engineer and Cloud Architect, and today we’re going to be talking about developing and deploying containers and microservices with Azure Container Apps</a:t>
            </a:r>
          </a:p>
        </p:txBody>
      </p:sp>
      <p:sp>
        <p:nvSpPr>
          <p:cNvPr id="4" name="Slide Number Placeholder 3"/>
          <p:cNvSpPr>
            <a:spLocks noGrp="1"/>
          </p:cNvSpPr>
          <p:nvPr>
            <p:ph type="sldNum" sz="quarter" idx="5"/>
          </p:nvPr>
        </p:nvSpPr>
        <p:spPr/>
        <p:txBody>
          <a:bodyPr/>
          <a:lstStyle/>
          <a:p>
            <a:fld id="{35ECC906-FED3-4F79-BA55-CB1E9B2A3288}" type="slidenum">
              <a:rPr lang="en-US" smtClean="0"/>
              <a:t>1</a:t>
            </a:fld>
            <a:endParaRPr lang="en-US"/>
          </a:p>
        </p:txBody>
      </p:sp>
    </p:spTree>
    <p:extLst>
      <p:ext uri="{BB962C8B-B14F-4D97-AF65-F5344CB8AC3E}">
        <p14:creationId xmlns:p14="http://schemas.microsoft.com/office/powerpoint/2010/main" val="17165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Individual container apps are deployed to a single Container Apps environment, which acts as a secure boundary around groups of container apps. Container Apps in the same environment are deployed in the same virtual network and write logs to the same Log Analytics workspace.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Container Apps in the same environment are deployed in the same virtual network and write logs to the same Log Analytics workspace.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When you provision a Container App Environment, a VNET which acts a boundary is deployed along with it, which lives in Microsoft’s tenant. You can also provide an existing virtual network in your subscription when you create an environment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deploy container apps to the same environment include situations when you need to:</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Manage related services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 different applications to the same virtual network</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communicate with each other using </a:t>
            </a:r>
            <a:r>
              <a:rPr lang="en-US" b="0" i="0" dirty="0" err="1">
                <a:solidFill>
                  <a:srgbClr val="E6E6E6"/>
                </a:solidFill>
                <a:effectLst/>
                <a:latin typeface="Segoe UI" panose="020B0502040204020203" pitchFamily="34" charset="0"/>
              </a:rPr>
              <a:t>Dapr</a:t>
            </a:r>
            <a:endParaRPr lang="en-US" b="0" i="0" dirty="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to share the same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configuration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share the same log analytics workspace</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deploy container apps to different environments include situations when you want to ensure: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Two applications never share the same compute resources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Two applications can't communicate with each other via </a:t>
            </a:r>
            <a:r>
              <a:rPr lang="en-US" b="0" i="0" dirty="0" err="1">
                <a:solidFill>
                  <a:srgbClr val="E6E6E6"/>
                </a:solidFill>
                <a:effectLst/>
                <a:latin typeface="Segoe UI" panose="020B0502040204020203" pitchFamily="34" charset="0"/>
              </a:rPr>
              <a:t>Dapr</a:t>
            </a:r>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17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single container app hosts a single services which includes the desired state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408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Container Apps manages the details of Kubernetes and container orchestrations for you. Containers in Azure Container Apps can use any runtime, programming language, or development stack of your choice.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Azure Container Apps supports: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Linux-based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Containers from any public or private container registry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However, Azure Container Apps can't run privileged containers or processes that requires root access.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Additional features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There is no required base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If a container crashes, it automatically restarts thanks to the power of Kubernetes under the hood.</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You can define multiple containers to run together in container apps that will be collocated and scale together. This is not for running multiple microservices in a single container app, but more for providing support for sidecar containers alongside your core workload container.</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run containers together may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Use a container as a sidecar to your primary app.</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Share scale rules among containers.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Group together multiple containers that need to be co-located on the infrastructure.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Enable direct communication among containers on the same host.</a:t>
            </a: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24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revision is an immutable snapshot of a container app. A container app can run in either single-revision mode, which is the default… or multiple revision mode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For example for Container App 1: </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first revision is automatically created when you deploy your container app.</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New revisions are automatically created when a container app's template configuration changes which includes things like the container image, environment variables, </a:t>
            </a:r>
            <a:r>
              <a:rPr lang="en-US" b="0" i="0" dirty="0" err="1">
                <a:solidFill>
                  <a:srgbClr val="E6E6E6"/>
                </a:solidFill>
                <a:effectLst/>
                <a:latin typeface="Segoe UI" panose="020B0502040204020203" pitchFamily="34" charset="0"/>
              </a:rPr>
              <a:t>cpu</a:t>
            </a:r>
            <a:r>
              <a:rPr lang="en-US" b="0" i="0" dirty="0">
                <a:solidFill>
                  <a:srgbClr val="E6E6E6"/>
                </a:solidFill>
                <a:effectLst/>
                <a:latin typeface="Segoe UI" panose="020B0502040204020203" pitchFamily="34" charset="0"/>
              </a:rPr>
              <a:t> and memory allocation, etc. </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While revisions are immutable, they're affected by changes to global configuration values, which apply to all revisions. Think things like secrets,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settings, etc. </a:t>
            </a:r>
          </a:p>
          <a:p>
            <a:pPr marL="0" indent="0" algn="l">
              <a:buFont typeface="Arial" panose="020B0604020202020204" pitchFamily="34" charset="0"/>
              <a:buNone/>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0" i="0" dirty="0">
                <a:solidFill>
                  <a:srgbClr val="E6E6E6"/>
                </a:solidFill>
                <a:effectLst/>
                <a:latin typeface="Segoe UI" panose="020B0502040204020203" pitchFamily="34" charset="0"/>
              </a:rPr>
              <a:t>Revisions are most useful when you enable </a:t>
            </a:r>
            <a:r>
              <a:rPr lang="en-US" b="0" i="0" u="none" strike="noStrike" dirty="0">
                <a:effectLst/>
                <a:latin typeface="Segoe UI" panose="020B0502040204020203" pitchFamily="34" charset="0"/>
                <a:hlinkClick r:id="rId3"/>
              </a:rPr>
              <a:t>ingress</a:t>
            </a:r>
            <a:r>
              <a:rPr lang="en-US" b="0" i="0" dirty="0">
                <a:solidFill>
                  <a:srgbClr val="E6E6E6"/>
                </a:solidFill>
                <a:effectLst/>
                <a:latin typeface="Segoe UI" panose="020B0502040204020203" pitchFamily="34" charset="0"/>
              </a:rPr>
              <a:t> to make your container app accessible via HTTP. Revisions are often used when you want to direct traffic from one snapshot of your container app to the next. Typical traffic direction strategies include </a:t>
            </a:r>
            <a:r>
              <a:rPr lang="en-US" b="0" i="0" u="none" strike="noStrike" dirty="0">
                <a:effectLst/>
                <a:latin typeface="Segoe UI" panose="020B0502040204020203" pitchFamily="34" charset="0"/>
                <a:hlinkClick r:id="rId4"/>
              </a:rPr>
              <a:t>A/B testing</a:t>
            </a:r>
            <a:r>
              <a:rPr lang="en-US" b="0" i="0" dirty="0">
                <a:solidFill>
                  <a:srgbClr val="E6E6E6"/>
                </a:solidFill>
                <a:effectLst/>
                <a:latin typeface="Segoe UI" panose="020B0502040204020203" pitchFamily="34" charset="0"/>
              </a:rPr>
              <a:t> and </a:t>
            </a:r>
            <a:r>
              <a:rPr lang="en-US" b="0" i="0" u="none" strike="noStrike" dirty="0" err="1">
                <a:effectLst/>
                <a:latin typeface="Segoe UI" panose="020B0502040204020203" pitchFamily="34" charset="0"/>
                <a:hlinkClick r:id="rId5"/>
              </a:rPr>
              <a:t>BlueGreen</a:t>
            </a:r>
            <a:r>
              <a:rPr lang="en-US" b="0" i="0" u="none" strike="noStrike" dirty="0">
                <a:effectLst/>
                <a:latin typeface="Segoe UI" panose="020B0502040204020203" pitchFamily="34" charset="0"/>
                <a:hlinkClick r:id="rId5"/>
              </a:rPr>
              <a:t> deployment</a:t>
            </a:r>
            <a:r>
              <a:rPr lang="en-US" b="0" i="0" dirty="0">
                <a:solidFill>
                  <a:srgbClr val="E6E6E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unit of scale is called a replica. When running in multiple revision mode, keep in mind that each revision can have it’s own scale rules. This means you could have 10 instances of container app 1 revision 1 running, and only 5 of container app 1 revision 2 based on it’s own scale criteria.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318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Container Apps run in a Container App Environment. These are support by a Virtual Network. When you create an environment, you can provide a custom </a:t>
            </a:r>
            <a:r>
              <a:rPr lang="en-US" dirty="0" err="1"/>
              <a:t>Vnet</a:t>
            </a:r>
            <a:r>
              <a:rPr lang="en-US" dirty="0"/>
              <a:t>, otherwise a VNET is automatically created for you.</a:t>
            </a:r>
          </a:p>
          <a:p>
            <a:endParaRPr lang="en-US" dirty="0"/>
          </a:p>
          <a:p>
            <a:r>
              <a:rPr lang="en-US" dirty="0"/>
              <a:t>The VNET that is created for you is created in our tenant, so you’re not able to access them. So if you need to take full control over your VNET, you should provide your own existing VNET. </a:t>
            </a:r>
          </a:p>
          <a:p>
            <a:endParaRPr lang="en-US" dirty="0"/>
          </a:p>
          <a:p>
            <a:r>
              <a:rPr lang="en-US" dirty="0"/>
              <a:t>(Describe table).</a:t>
            </a:r>
          </a:p>
        </p:txBody>
      </p:sp>
      <p:sp>
        <p:nvSpPr>
          <p:cNvPr id="4" name="Slide Number Placeholder 3"/>
          <p:cNvSpPr>
            <a:spLocks noGrp="1"/>
          </p:cNvSpPr>
          <p:nvPr>
            <p:ph type="sldNum" sz="quarter" idx="5"/>
          </p:nvPr>
        </p:nvSpPr>
        <p:spPr/>
        <p:txBody>
          <a:bodyPr/>
          <a:lstStyle/>
          <a:p>
            <a:fld id="{35ECC906-FED3-4F79-BA55-CB1E9B2A3288}" type="slidenum">
              <a:rPr lang="en-US" smtClean="0"/>
              <a:t>19</a:t>
            </a:fld>
            <a:endParaRPr lang="en-US"/>
          </a:p>
        </p:txBody>
      </p:sp>
    </p:spTree>
    <p:extLst>
      <p:ext uri="{BB962C8B-B14F-4D97-AF65-F5344CB8AC3E}">
        <p14:creationId xmlns:p14="http://schemas.microsoft.com/office/powerpoint/2010/main" val="1314559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Container Apps allows you to expose your container app to the public web by enabling ingress. When you enable ingress, you do not need to create an Azure Load Balancer, public IP address, or any other Azure resources to enable incoming HTTPS requests.</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ingress enabled, your container app features the following characteristics:</a:t>
            </a:r>
          </a:p>
          <a:p>
            <a:pPr algn="l">
              <a:buFont typeface="Arial" panose="020B0604020202020204" pitchFamily="34" charset="0"/>
              <a:buChar char="•"/>
            </a:pPr>
            <a:r>
              <a:rPr lang="en-US" b="0" i="0" dirty="0">
                <a:solidFill>
                  <a:srgbClr val="E6E6E6"/>
                </a:solidFill>
                <a:effectLst/>
                <a:latin typeface="Segoe UI" panose="020B0502040204020203" pitchFamily="34" charset="0"/>
              </a:rPr>
              <a:t>Supports TLS termination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Supports HTTP/1.1 and HTTP/2</a:t>
            </a:r>
          </a:p>
          <a:p>
            <a:pPr algn="l">
              <a:buFont typeface="Arial" panose="020B0604020202020204" pitchFamily="34" charset="0"/>
              <a:buChar char="•"/>
            </a:pPr>
            <a:r>
              <a:rPr lang="en-US" b="0" i="0" dirty="0">
                <a:solidFill>
                  <a:srgbClr val="E6E6E6"/>
                </a:solidFill>
                <a:effectLst/>
                <a:latin typeface="Segoe UI" panose="020B0502040204020203" pitchFamily="34" charset="0"/>
              </a:rPr>
              <a:t>Endpoints always use TLS 1.2, terminated at the ingress point</a:t>
            </a:r>
          </a:p>
          <a:p>
            <a:pPr algn="l">
              <a:buFont typeface="Arial" panose="020B0604020202020204" pitchFamily="34" charset="0"/>
              <a:buChar char="•"/>
            </a:pPr>
            <a:r>
              <a:rPr lang="en-US" b="0" i="0" dirty="0">
                <a:solidFill>
                  <a:srgbClr val="E6E6E6"/>
                </a:solidFill>
                <a:effectLst/>
                <a:latin typeface="Segoe UI" panose="020B0502040204020203" pitchFamily="34" charset="0"/>
              </a:rPr>
              <a:t>Endpoints always expose ports 80 (for HTTP) and 443 (for HTTPS).</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By default, HTTP requests to port 80 are automatically redirected to HTTPS on 443.</a:t>
            </a:r>
          </a:p>
          <a:p>
            <a:pPr marL="742950" lvl="1" indent="-2857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lvl="0" indent="0" algn="l">
              <a:buFont typeface="Arial" panose="020B0604020202020204" pitchFamily="34" charset="0"/>
              <a:buNone/>
            </a:pPr>
            <a:r>
              <a:rPr lang="en-US" b="0" i="0" dirty="0">
                <a:solidFill>
                  <a:srgbClr val="E6E6E6"/>
                </a:solidFill>
                <a:effectLst/>
                <a:latin typeface="Segoe UI" panose="020B0502040204020203" pitchFamily="34" charset="0"/>
              </a:rPr>
              <a:t>Your ingress IP and fully qualified domain name can either be visible externally to the internet, or internally within a VNET. With ingress enabled, your application is assigned a fully qualified domain name (FQDN).</a:t>
            </a:r>
          </a:p>
          <a:p>
            <a:pPr marL="0" lvl="0" indent="0" algn="l">
              <a:buFont typeface="Arial" panose="020B0604020202020204" pitchFamily="34" charset="0"/>
              <a:buNone/>
            </a:pPr>
            <a:r>
              <a:rPr lang="en-US" b="0" i="0" dirty="0">
                <a:solidFill>
                  <a:srgbClr val="E6E6E6"/>
                </a:solidFill>
                <a:effectLst/>
                <a:latin typeface="Segoe UI" panose="020B0502040204020203" pitchFamily="34" charset="0"/>
              </a:rPr>
              <a:t>Your Container Apps environment has a single public IP address for applications with </a:t>
            </a:r>
            <a:r>
              <a:rPr lang="en-US" dirty="0"/>
              <a:t>external</a:t>
            </a:r>
            <a:r>
              <a:rPr lang="en-US" b="0" i="0" dirty="0">
                <a:solidFill>
                  <a:srgbClr val="E6E6E6"/>
                </a:solidFill>
                <a:effectLst/>
                <a:latin typeface="Segoe UI" panose="020B0502040204020203" pitchFamily="34" charset="0"/>
              </a:rPr>
              <a:t> ingress visibility, and a single internal IP address for applications with </a:t>
            </a:r>
            <a:r>
              <a:rPr lang="en-US" dirty="0"/>
              <a:t>internal</a:t>
            </a:r>
            <a:r>
              <a:rPr lang="en-US" b="0" i="0" dirty="0">
                <a:solidFill>
                  <a:srgbClr val="E6E6E6"/>
                </a:solidFill>
                <a:effectLst/>
                <a:latin typeface="Segoe UI" panose="020B0502040204020203" pitchFamily="34" charset="0"/>
              </a:rPr>
              <a:t> ingress visibility. Therefore, all applications within a Container Apps environment with </a:t>
            </a:r>
            <a:r>
              <a:rPr lang="en-US" dirty="0"/>
              <a:t>external</a:t>
            </a:r>
            <a:r>
              <a:rPr lang="en-US" b="0" i="0" dirty="0">
                <a:solidFill>
                  <a:srgbClr val="E6E6E6"/>
                </a:solidFill>
                <a:effectLst/>
                <a:latin typeface="Segoe UI" panose="020B0502040204020203" pitchFamily="34" charset="0"/>
              </a:rPr>
              <a:t> ingress visibility share a single public IP address. Similarly, all applications within a Container Apps environment with </a:t>
            </a:r>
            <a:r>
              <a:rPr lang="en-US" dirty="0"/>
              <a:t>internal</a:t>
            </a:r>
            <a:r>
              <a:rPr lang="en-US" b="0" i="0" dirty="0">
                <a:solidFill>
                  <a:srgbClr val="E6E6E6"/>
                </a:solidFill>
                <a:effectLst/>
                <a:latin typeface="Segoe UI" panose="020B0502040204020203" pitchFamily="34" charset="0"/>
              </a:rPr>
              <a:t> ingress visibility share a single internal IP address. HTTP traffic is routed to individual applications based on the FQDN in the host header.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88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Now just to talk about situations where you would use a custom VNET, it’s important to keep the following in mind:</a:t>
            </a:r>
          </a:p>
          <a:p>
            <a:endParaRPr lang="en-US" b="0" i="0" dirty="0">
              <a:solidFill>
                <a:srgbClr val="E6E6E6"/>
              </a:solidFill>
              <a:effectLst/>
              <a:latin typeface="Segoe UI" panose="020B0502040204020203" pitchFamily="34" charset="0"/>
            </a:endParaRPr>
          </a:p>
          <a:p>
            <a:pPr marL="171450" indent="-171450">
              <a:buFontTx/>
              <a:buChar char="-"/>
            </a:pPr>
            <a:r>
              <a:rPr lang="en-US" b="0" i="0" dirty="0">
                <a:solidFill>
                  <a:srgbClr val="E6E6E6"/>
                </a:solidFill>
                <a:effectLst/>
                <a:latin typeface="Segoe UI" panose="020B0502040204020203" pitchFamily="34" charset="0"/>
              </a:rPr>
              <a:t>If you want your container app to restrict all access from outside, you should create an internal environment.</a:t>
            </a:r>
          </a:p>
          <a:p>
            <a:pPr marL="171450" indent="-171450">
              <a:buFontTx/>
              <a:buChar char="-"/>
            </a:pPr>
            <a:r>
              <a:rPr lang="en-US" b="0" i="0" dirty="0">
                <a:solidFill>
                  <a:srgbClr val="E6E6E6"/>
                </a:solidFill>
                <a:effectLst/>
                <a:latin typeface="Segoe UI" panose="020B0502040204020203" pitchFamily="34" charset="0"/>
              </a:rPr>
              <a:t>When you provide your own VNET, you need to provide a subnet that is dedicated to the Container App environment that you deploy. This subnet can’t be used by other services.</a:t>
            </a:r>
          </a:p>
          <a:p>
            <a:pPr marL="171450" indent="-171450">
              <a:buFontTx/>
              <a:buChar char="-"/>
            </a:pPr>
            <a:r>
              <a:rPr lang="en-US" b="0" i="0" dirty="0">
                <a:solidFill>
                  <a:srgbClr val="E6E6E6"/>
                </a:solidFill>
                <a:effectLst/>
                <a:latin typeface="Segoe UI" panose="020B0502040204020203" pitchFamily="34" charset="0"/>
              </a:rPr>
              <a:t>The Network addresses are assigned from a subnet range you define as the environment is created:</a:t>
            </a:r>
          </a:p>
          <a:p>
            <a:pPr marL="628650" lvl="1" indent="-171450">
              <a:buFontTx/>
              <a:buChar char="-"/>
            </a:pPr>
            <a:r>
              <a:rPr lang="en-US" b="0" i="0" dirty="0">
                <a:solidFill>
                  <a:srgbClr val="E6E6E6"/>
                </a:solidFill>
                <a:effectLst/>
                <a:latin typeface="Segoe UI" panose="020B0502040204020203" pitchFamily="34" charset="0"/>
              </a:rPr>
              <a:t>You can define the subnet range used by the Container Apps environment.</a:t>
            </a:r>
          </a:p>
          <a:p>
            <a:pPr marL="628650" lvl="1" indent="-171450">
              <a:buFontTx/>
              <a:buChar char="-"/>
            </a:pPr>
            <a:r>
              <a:rPr lang="en-US" b="0" i="0" dirty="0">
                <a:solidFill>
                  <a:srgbClr val="E6E6E6"/>
                </a:solidFill>
                <a:effectLst/>
                <a:latin typeface="Segoe UI" panose="020B0502040204020203" pitchFamily="34" charset="0"/>
              </a:rPr>
              <a:t>Once the environment is created, the subnet range is immutable,</a:t>
            </a:r>
          </a:p>
          <a:p>
            <a:pPr marL="628650" lvl="1" indent="-171450">
              <a:buFontTx/>
              <a:buChar char="-"/>
            </a:pPr>
            <a:r>
              <a:rPr lang="en-US" b="0" i="0" dirty="0">
                <a:solidFill>
                  <a:srgbClr val="E6E6E6"/>
                </a:solidFill>
                <a:effectLst/>
                <a:latin typeface="Segoe UI" panose="020B0502040204020203" pitchFamily="34" charset="0"/>
              </a:rPr>
              <a:t>Each revision is assigned an IP address in the subnet.</a:t>
            </a:r>
          </a:p>
          <a:p>
            <a:pPr marL="457200" lvl="1" indent="0">
              <a:buFontTx/>
              <a:buNone/>
            </a:pPr>
            <a:endParaRPr lang="en-US" b="0" i="0" dirty="0">
              <a:solidFill>
                <a:srgbClr val="E6E6E6"/>
              </a:solidFill>
              <a:effectLst/>
              <a:latin typeface="Segoe UI" panose="020B0502040204020203" pitchFamily="34" charset="0"/>
            </a:endParaRPr>
          </a:p>
          <a:p>
            <a:pPr marL="457200" lvl="1" indent="0">
              <a:buFontTx/>
              <a:buNone/>
            </a:pP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710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Container Apps provides several built-in observability features that gives us a holistic overview of your container app’s health throughout the application lifecycle, which helps us monitor and diagnose the state of our applications.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Now we have different ways of monitoring our Container Apps throughout the development lifecycle. We can access our container logs in real time through log streaming and connecting to the container console during the dev/test phase. Once we deploy our container apps into our production environments, we can use Azure Monitor to analyze metrics, receive alerts for critical conditions and view application logs using Log Analytics.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74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2304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we’ll start by going over what Container Apps is at a high level and what kind of applications we can build with Container Apps.</a:t>
            </a:r>
          </a:p>
          <a:p>
            <a:endParaRPr lang="en-US" dirty="0"/>
          </a:p>
          <a:p>
            <a:r>
              <a:rPr lang="en-US" dirty="0"/>
              <a:t>We’ll then take a quick deep dive into the features of Container Apps and how we can use them when we’re building applications for Container Apps.</a:t>
            </a:r>
          </a:p>
          <a:p>
            <a:endParaRPr lang="en-US" dirty="0"/>
          </a:p>
          <a:p>
            <a:r>
              <a:rPr lang="en-US" dirty="0"/>
              <a:t>I’ve got a couple of demos, where I’ll show you different ways we can provision Container Apps and how we deploy our containerized workloads to them. We’ll then finish off with some </a:t>
            </a:r>
            <a:r>
              <a:rPr lang="en-US" dirty="0" err="1"/>
              <a:t>QnA</a:t>
            </a:r>
            <a:r>
              <a:rPr lang="en-US" dirty="0"/>
              <a:t>.</a:t>
            </a:r>
          </a:p>
          <a:p>
            <a:endParaRPr lang="en-US" dirty="0"/>
          </a:p>
          <a:p>
            <a:r>
              <a:rPr lang="en-US" dirty="0"/>
              <a:t>Let’s dive in!</a:t>
            </a:r>
          </a:p>
        </p:txBody>
      </p:sp>
      <p:sp>
        <p:nvSpPr>
          <p:cNvPr id="4" name="Slide Number Placeholder 3"/>
          <p:cNvSpPr>
            <a:spLocks noGrp="1"/>
          </p:cNvSpPr>
          <p:nvPr>
            <p:ph type="sldNum" sz="quarter" idx="5"/>
          </p:nvPr>
        </p:nvSpPr>
        <p:spPr/>
        <p:txBody>
          <a:bodyPr/>
          <a:lstStyle/>
          <a:p>
            <a:fld id="{35ECC906-FED3-4F79-BA55-CB1E9B2A3288}" type="slidenum">
              <a:rPr lang="en-US" smtClean="0"/>
              <a:t>2</a:t>
            </a:fld>
            <a:endParaRPr lang="en-US"/>
          </a:p>
        </p:txBody>
      </p:sp>
    </p:spTree>
    <p:extLst>
      <p:ext uri="{BB962C8B-B14F-4D97-AF65-F5344CB8AC3E}">
        <p14:creationId xmlns:p14="http://schemas.microsoft.com/office/powerpoint/2010/main" val="2857073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When it comes to scaling, you have a number of choices here, some of which support scaling to zero.</a:t>
            </a:r>
          </a:p>
          <a:p>
            <a:pPr algn="l"/>
            <a:r>
              <a:rPr lang="en-US" b="0" i="0" dirty="0">
                <a:solidFill>
                  <a:srgbClr val="E6E6E6"/>
                </a:solidFill>
                <a:effectLst/>
                <a:latin typeface="Segoe UI" panose="020B0502040204020203" pitchFamily="34" charset="0"/>
              </a:rPr>
              <a:t>Both HTTP scaling and Event-driven scaling support scaling to zero when there are no requests, or when there are no events to process.</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HTTP scaling</a:t>
            </a:r>
          </a:p>
          <a:p>
            <a:pPr algn="l"/>
            <a:r>
              <a:rPr lang="en-US" b="0" i="0" dirty="0">
                <a:solidFill>
                  <a:srgbClr val="E6E6E6"/>
                </a:solidFill>
                <a:effectLst/>
                <a:latin typeface="Segoe UI" panose="020B0502040204020203" pitchFamily="34" charset="0"/>
              </a:rPr>
              <a:t>With an HTTP scaling rule, you have control over the threshold that determines when to scale out. You define the maximum number of concurrent requests. </a:t>
            </a:r>
            <a:r>
              <a:rPr lang="en-US" dirty="0">
                <a:effectLst/>
              </a:rPr>
              <a:t>Once the number of requests exceeds this value, then more replicas are added, up to the </a:t>
            </a:r>
            <a:r>
              <a:rPr lang="en-US" dirty="0" err="1">
                <a:effectLst/>
              </a:rPr>
              <a:t>maxReplicas</a:t>
            </a:r>
            <a:r>
              <a:rPr lang="en-US" dirty="0">
                <a:effectLst/>
              </a:rPr>
              <a:t> amount.</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Event-driven scaling</a:t>
            </a:r>
          </a:p>
          <a:p>
            <a:pPr algn="l"/>
            <a:r>
              <a:rPr lang="en-US" b="0" i="0" dirty="0">
                <a:solidFill>
                  <a:srgbClr val="E6E6E6"/>
                </a:solidFill>
                <a:effectLst/>
                <a:latin typeface="Segoe UI" panose="020B0502040204020203" pitchFamily="34" charset="0"/>
              </a:rPr>
              <a:t>Container Apps can scale based of a wide variety of event types. Any event supported by </a:t>
            </a:r>
            <a:r>
              <a:rPr lang="en-US" b="0" i="0" u="none" strike="noStrike" dirty="0">
                <a:effectLst/>
                <a:latin typeface="Segoe UI" panose="020B0502040204020203" pitchFamily="34" charset="0"/>
                <a:hlinkClick r:id="rId3"/>
              </a:rPr>
              <a:t>KEDA</a:t>
            </a:r>
            <a:r>
              <a:rPr lang="en-US" b="0" i="0" dirty="0">
                <a:solidFill>
                  <a:srgbClr val="E6E6E6"/>
                </a:solidFill>
                <a:effectLst/>
                <a:latin typeface="Segoe UI" panose="020B0502040204020203" pitchFamily="34" charset="0"/>
              </a:rPr>
              <a:t>, is supported in Container Apps. Examples include: …</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CPU scaling</a:t>
            </a:r>
          </a:p>
          <a:p>
            <a:pPr algn="l"/>
            <a:r>
              <a:rPr lang="en-US" b="0" i="0" dirty="0">
                <a:solidFill>
                  <a:srgbClr val="E6E6E6"/>
                </a:solidFill>
                <a:effectLst/>
                <a:latin typeface="Segoe UI" panose="020B0502040204020203" pitchFamily="34" charset="0"/>
              </a:rPr>
              <a:t>CPU scaling allows your app to scale in or out depending on how much the CPU is being used utilizing the </a:t>
            </a:r>
            <a:r>
              <a:rPr lang="en-US" b="0" i="0" u="none" strike="noStrike" dirty="0">
                <a:solidFill>
                  <a:srgbClr val="E6E6E6"/>
                </a:solidFill>
                <a:effectLst/>
                <a:latin typeface="Segoe UI" panose="020B0502040204020203" pitchFamily="34" charset="0"/>
                <a:hlinkClick r:id="rId4"/>
              </a:rPr>
              <a:t>KEDA CPU scale trigger</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Memory scaling</a:t>
            </a:r>
          </a:p>
          <a:p>
            <a:pPr algn="l"/>
            <a:r>
              <a:rPr lang="en-US" b="0" i="0" dirty="0">
                <a:solidFill>
                  <a:srgbClr val="E6E6E6"/>
                </a:solidFill>
                <a:effectLst/>
                <a:latin typeface="Segoe UI" panose="020B0502040204020203" pitchFamily="34" charset="0"/>
              </a:rPr>
              <a:t>Memory scaling allows your app to scale in or out depending on how much memory is being used utilizing the </a:t>
            </a:r>
            <a:r>
              <a:rPr lang="en-US" b="0" i="0" u="none" strike="noStrike" dirty="0">
                <a:solidFill>
                  <a:srgbClr val="E6E6E6"/>
                </a:solidFill>
                <a:effectLst/>
                <a:latin typeface="Segoe UI" panose="020B0502040204020203" pitchFamily="34" charset="0"/>
                <a:hlinkClick r:id="rId5"/>
              </a:rPr>
              <a:t>KEDA Memory scaler</a:t>
            </a:r>
            <a:endParaRPr lang="en-US" b="0" i="0" u="none" strike="noStrike" dirty="0">
              <a:solidFill>
                <a:srgbClr val="E6E6E6"/>
              </a:solidFill>
              <a:effectLst/>
              <a:latin typeface="Segoe UI" panose="020B0502040204020203" pitchFamily="34" charset="0"/>
            </a:endParaRPr>
          </a:p>
          <a:p>
            <a:pPr algn="l"/>
            <a:endParaRPr lang="en-US" b="0" i="0" u="none" strike="noStrike" dirty="0">
              <a:solidFill>
                <a:srgbClr val="E6E6E6"/>
              </a:solidFill>
              <a:effectLst/>
              <a:latin typeface="Segoe UI" panose="020B0502040204020203" pitchFamily="34" charset="0"/>
            </a:endParaRPr>
          </a:p>
          <a:p>
            <a:pPr algn="l"/>
            <a:r>
              <a:rPr lang="en-US" b="0" i="0" u="none" strike="noStrike" dirty="0">
                <a:solidFill>
                  <a:srgbClr val="E6E6E6"/>
                </a:solidFill>
                <a:effectLst/>
                <a:latin typeface="Segoe UI" panose="020B0502040204020203" pitchFamily="34" charset="0"/>
              </a:rPr>
              <a:t>You also have a choice to set a minimum number of instances that will always be up and running. Those will then be charged at a reduced “Idle” rate as long as those applications are not processing requests.</a:t>
            </a:r>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Symbol" pitchFamily="2" charset="2"/>
              <a:buNone/>
              <a:tabLst/>
              <a:defRPr/>
            </a:pPr>
            <a:r>
              <a:rPr lang="en-US" sz="1400" kern="1200" dirty="0">
                <a:solidFill>
                  <a:srgbClr val="000000"/>
                </a:solidFill>
                <a:effectLst/>
                <a:latin typeface="Segoe UI" panose="020B0502040204020203" pitchFamily="34" charset="0"/>
                <a:ea typeface="Times New Roman" panose="02020603050405020304" pitchFamily="18" charset="0"/>
              </a:rPr>
              <a:t>Now, let me show you how this works in action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3924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Container apps helps developers shift their focus from having to maintain complicated container orchestrators and focus on their applications.</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This helps us as developers to perform application lifecycle tasks such as upgrades, traffic shifting and versioning in a much simpler way than we would if we were managing the orchestrator infrastructure ourselves.</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comes with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buil</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-in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obseravibility</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with Azure Monitor today. More integrations are coming.</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Can use internal and external environments. Can bring our own VNET</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ACA provides support and capabilities from the Open Source world.</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27</a:t>
            </a:fld>
            <a:endParaRPr lang="en-US"/>
          </a:p>
        </p:txBody>
      </p:sp>
    </p:spTree>
    <p:extLst>
      <p:ext uri="{BB962C8B-B14F-4D97-AF65-F5344CB8AC3E}">
        <p14:creationId xmlns:p14="http://schemas.microsoft.com/office/powerpoint/2010/main" val="889521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a:t>
            </a:r>
          </a:p>
          <a:p>
            <a:endParaRPr lang="en-US" dirty="0"/>
          </a:p>
          <a:p>
            <a:r>
              <a:rPr lang="en-US" dirty="0"/>
              <a:t>If you have any questions, reach out to me on @willvelida on twitter or willvelida@microsoft.com</a:t>
            </a:r>
          </a:p>
        </p:txBody>
      </p:sp>
      <p:sp>
        <p:nvSpPr>
          <p:cNvPr id="4" name="Slide Number Placeholder 3"/>
          <p:cNvSpPr>
            <a:spLocks noGrp="1"/>
          </p:cNvSpPr>
          <p:nvPr>
            <p:ph type="sldNum" sz="quarter" idx="5"/>
          </p:nvPr>
        </p:nvSpPr>
        <p:spPr/>
        <p:txBody>
          <a:bodyPr/>
          <a:lstStyle/>
          <a:p>
            <a:fld id="{35ECC906-FED3-4F79-BA55-CB1E9B2A3288}" type="slidenum">
              <a:rPr lang="en-US" smtClean="0"/>
              <a:t>28</a:t>
            </a:fld>
            <a:endParaRPr lang="en-US"/>
          </a:p>
        </p:txBody>
      </p:sp>
    </p:spTree>
    <p:extLst>
      <p:ext uri="{BB962C8B-B14F-4D97-AF65-F5344CB8AC3E}">
        <p14:creationId xmlns:p14="http://schemas.microsoft.com/office/powerpoint/2010/main" val="637421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dirty="0">
                <a:solidFill>
                  <a:srgbClr val="000000"/>
                </a:solidFill>
                <a:effectLst/>
                <a:latin typeface="-apple-system"/>
              </a:rPr>
              <a:t>Let’s start with a high level overview of Azure Container Apps. </a:t>
            </a: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Kubernetes is hard! We’re constantly seeing customers citing Kubernetes complexity as a blocker from adopting containers and microservices application patterns. </a:t>
            </a:r>
            <a:endParaRPr lang="en-US" sz="2400" dirty="0">
              <a:solidFill>
                <a:srgbClr val="ED5C57"/>
              </a:solidFill>
              <a:effectLst/>
              <a:latin typeface="Calibri" panose="020F0502020204030204" pitchFamily="34" charset="0"/>
              <a:ea typeface="Times New Roman" panose="02020603050405020304" pitchFamily="18" charset="0"/>
            </a:endParaRP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a:t>
            </a:r>
            <a:r>
              <a:rPr lang="en-US" sz="2400" b="0" i="0" dirty="0" err="1">
                <a:solidFill>
                  <a:srgbClr val="000000"/>
                </a:solidFill>
                <a:effectLst/>
                <a:latin typeface="-apple-system"/>
              </a:rPr>
              <a:t>Dapr</a:t>
            </a:r>
            <a:r>
              <a:rPr lang="en-US" sz="2400" b="0" i="0" dirty="0">
                <a:solidFill>
                  <a:srgbClr val="000000"/>
                </a:solidFill>
                <a:effectLst/>
                <a:latin typeface="-apple-system"/>
              </a:rPr>
              <a:t>),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is built on great open-source technology. It runs on top of Azure Kubernetes Service, KEDA,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and Envoy.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Since Container Apps is built-on top of AKS, KEDA, Envoy and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it allows you to take advantage of the capabilities of those platforms, such as built-in service discovery for microservices, fully managed HTTP and HTTP/2 ingress endpoints, etc. since they’re built in. This also gives us the advantage of being able to perform application lifecycle tasks such as upgrades, traffic shifting and versioning in a much simpler way than we would if we were managing the orchestrator infrastructure ourselves.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8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Because you’re not burdened by managing a container orchestrator, this gives you more time to focus on building your applications. With Container Apps, you can build microservices, APIs, event processing workers, and background jobs using containers and any programming language or framework and easy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Those of you who are coming from a Functions background, Container Apps provides us with more flexibility, since there’s no enforcement of a programming model and there are no limitations around languages. However, for those of you looking to deploy Windows Containers to Container Apps, that’s no possible (When or If it will be available, I can’t say).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Through the built-in integration with Distributed Application Runtime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you can simplify common tasks like event processing, pub/sub, service invocation, and more.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027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200" dirty="0">
                <a:effectLst/>
                <a:latin typeface="Segoe UI Light" panose="020B0502040204020203" pitchFamily="34" charset="0"/>
                <a:ea typeface="Calibri" panose="020F0502020204030204" pitchFamily="34" charset="0"/>
              </a:rPr>
              <a:t>Container Apps is the only serverless container solution offering a combination of robust built-in HTTP-based auto-scaling (including scale to zero), and event-driven auto-scale to run containers that may be processing messages from queues, streams, or databases. </a:t>
            </a: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b="0" i="0" dirty="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b="0" i="0" dirty="0">
                <a:solidFill>
                  <a:srgbClr val="4C4C51"/>
                </a:solidFill>
                <a:effectLst/>
                <a:latin typeface="Segoe UI" panose="020B0502040204020203" pitchFamily="34" charset="0"/>
              </a:rPr>
              <a:t>You can run containers and scale in response to HTTP traffic or a growing list of </a:t>
            </a:r>
            <a:r>
              <a:rPr lang="en-US" b="0" i="0" u="sng" dirty="0">
                <a:solidFill>
                  <a:srgbClr val="0062AD"/>
                </a:solidFill>
                <a:effectLst/>
                <a:latin typeface="Segoe UI" panose="020B0502040204020203" pitchFamily="34" charset="0"/>
                <a:hlinkClick r:id="rId3"/>
              </a:rPr>
              <a:t>KEDA</a:t>
            </a:r>
            <a:r>
              <a:rPr lang="en-US" b="0" i="0" dirty="0">
                <a:solidFill>
                  <a:srgbClr val="4C4C51"/>
                </a:solidFill>
                <a:effectLst/>
                <a:latin typeface="Segoe UI" panose="020B0502040204020203" pitchFamily="34" charset="0"/>
              </a:rPr>
              <a:t>-supported scale triggers including Azure Event Hub, Apache Kafka, RabbitMQ Queue, MongoDB, MySQL, and PostgreSQL. Scale to zero and pay for only what you use, by the second.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2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You may be wondering what sort of applications can you build with Azure Container Apps?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Here are some common ones including: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Running microservices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a:t>
            </a:r>
            <a:r>
              <a:rPr lang="en-US" b="0" i="0" u="none" strike="noStrike" dirty="0">
                <a:solidFill>
                  <a:srgbClr val="E6E6E6"/>
                </a:solidFill>
                <a:effectLst/>
                <a:latin typeface="Segoe UI" panose="020B0502040204020203" pitchFamily="34" charset="0"/>
                <a:hlinkClick r:id="rId3"/>
              </a:rPr>
              <a:t>KEDA-supported scaler</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4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main focus here is flexibility vs productivity.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This talk is in NO WAY attempting those who use and love AKS today to make them move to Azure Container Apps.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value prop for ACA is that if you love working with containers, but rather not have to deal with managing the underlying infrastructure, or you don’t want to take the time to learn Kubernetes, Container Apps is a great option.</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0" i="0" dirty="0">
                <a:solidFill>
                  <a:srgbClr val="E6E6E6"/>
                </a:solidFill>
                <a:effectLst/>
                <a:latin typeface="Segoe UI" panose="020B0502040204020203" pitchFamily="34" charset="0"/>
              </a:rPr>
              <a:t>Cool, so that’s the high level overview of Container Apps. Let’s dive a little deeper.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0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11</a:t>
            </a:fld>
            <a:endParaRPr lang="en-US"/>
          </a:p>
        </p:txBody>
      </p:sp>
    </p:spTree>
    <p:extLst>
      <p:ext uri="{BB962C8B-B14F-4D97-AF65-F5344CB8AC3E}">
        <p14:creationId xmlns:p14="http://schemas.microsoft.com/office/powerpoint/2010/main" val="779137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9.jpe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jpeg"/><Relationship Id="rId1" Type="http://schemas.openxmlformats.org/officeDocument/2006/relationships/slideMaster" Target="../slideMasters/slideMaster4.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4.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205573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329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173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1662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453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401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796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6074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34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5251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61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1822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5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655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682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804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288276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56836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587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43010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3862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2249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875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73710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360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3915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12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114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2124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5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22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12715311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11922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757185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6833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0"/>
            <a:ext cx="12192000"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14314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5635295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7609802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211515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0303316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2653563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35588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740469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844317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77629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2390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0691289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5494823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5307649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73453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1916231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8510442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0121700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87590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7419603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5994" y="1817559"/>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989339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6094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5041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D4DD7E-EE1C-400C-9060-766A6BA6E372}"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99597379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FAEA2760-0DA1-433A-B4FA-D3BC109602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2" name="Graphic 11">
            <a:extLst>
              <a:ext uri="{FF2B5EF4-FFF2-40B4-BE49-F238E27FC236}">
                <a16:creationId xmlns:a16="http://schemas.microsoft.com/office/drawing/2014/main" id="{F5DA7714-E611-4E0C-AFCC-81432939CBC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202" y="2734994"/>
            <a:ext cx="3030042" cy="1362456"/>
          </a:xfrm>
          <a:prstGeom prst="rect">
            <a:avLst/>
          </a:prstGeom>
        </p:spPr>
      </p:pic>
    </p:spTree>
    <p:extLst>
      <p:ext uri="{BB962C8B-B14F-4D97-AF65-F5344CB8AC3E}">
        <p14:creationId xmlns:p14="http://schemas.microsoft.com/office/powerpoint/2010/main" val="3713895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7410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519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9696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62295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5680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24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37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0544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0893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5296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0323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23344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89998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6279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97429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245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564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48893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975335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24174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08783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20812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69576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3461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7841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48958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6053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8519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23514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6578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22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90250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95174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887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7046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84832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D83B01"/>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1578985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14485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65593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85111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2201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24486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32110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586117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5614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0309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5579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904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821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4162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31228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6671164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9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9833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689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9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08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995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78400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67533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45152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59656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2"/>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65933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1"/>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99549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832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1"/>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570001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84214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1"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073404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gradFill>
                  <a:gsLst>
                    <a:gs pos="1250">
                      <a:schemeClr val="tx1"/>
                    </a:gs>
                    <a:gs pos="100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3"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774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603" indent="0">
              <a:buNone/>
              <a:defRPr/>
            </a:lvl2pPr>
          </a:lstStyle>
          <a:p>
            <a:pPr lvl="0"/>
            <a:r>
              <a:rPr lang="en-US"/>
              <a:t>Edit Master text styles</a:t>
            </a:r>
          </a:p>
        </p:txBody>
      </p:sp>
    </p:spTree>
    <p:extLst>
      <p:ext uri="{BB962C8B-B14F-4D97-AF65-F5344CB8AC3E}">
        <p14:creationId xmlns:p14="http://schemas.microsoft.com/office/powerpoint/2010/main" val="3390469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603"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855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6534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780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955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625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977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226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9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013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07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34284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0C0"/>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577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998439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161092"/>
      </p:ext>
    </p:extLst>
  </p:cSld>
  <p:clrMapOvr>
    <a:masterClrMapping/>
  </p:clrMapOvr>
  <p:transition>
    <p:fade/>
  </p:transition>
  <p:extLst>
    <p:ext uri="{DCECCB84-F9BA-43D5-87BE-67443E8EF086}">
      <p15:sldGuideLst xmlns:p15="http://schemas.microsoft.com/office/powerpoint/2012/main">
        <p15:guide id="1" orient="horz" pos="768">
          <p15:clr>
            <a:srgbClr val="FBAE40"/>
          </p15:clr>
        </p15:guide>
        <p15:guide id="2" orient="horz" pos="3552">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732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79404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8761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8194152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298409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59001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246455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264977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42914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76649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2"/>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bg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bg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2"/>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bg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bg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75784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3478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4981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95216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9982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07746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5630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0608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25504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5212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330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14237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70738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18967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5027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061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9247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2198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09257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0587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6782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892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6920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28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83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068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463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5574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901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830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66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36232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5028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018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87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3676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1376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92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184538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12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1952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55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25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3377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37700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543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973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954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866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2122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2020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02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84215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015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86331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13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16068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2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0643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9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09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680055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887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71075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791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53411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9220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747223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23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55865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042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69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18192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89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9624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15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414394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3263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9471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019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345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175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068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1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81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818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367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9266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125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3962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824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61363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9295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6460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365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13871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5999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03410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8376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8426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2173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9886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97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50" Type="http://schemas.openxmlformats.org/officeDocument/2006/relationships/slideLayout" Target="../slideLayouts/slideLayout96.xml"/><Relationship Id="rId55" Type="http://schemas.openxmlformats.org/officeDocument/2006/relationships/slideLayout" Target="../slideLayouts/slideLayout101.xml"/><Relationship Id="rId63" Type="http://schemas.openxmlformats.org/officeDocument/2006/relationships/slideLayout" Target="../slideLayouts/slideLayout109.xml"/><Relationship Id="rId68" Type="http://schemas.openxmlformats.org/officeDocument/2006/relationships/slideLayout" Target="../slideLayouts/slideLayout114.xml"/><Relationship Id="rId76" Type="http://schemas.openxmlformats.org/officeDocument/2006/relationships/slideLayout" Target="../slideLayouts/slideLayout122.xml"/><Relationship Id="rId7" Type="http://schemas.openxmlformats.org/officeDocument/2006/relationships/slideLayout" Target="../slideLayouts/slideLayout53.xml"/><Relationship Id="rId71" Type="http://schemas.openxmlformats.org/officeDocument/2006/relationships/slideLayout" Target="../slideLayouts/slideLayout117.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3" Type="http://schemas.openxmlformats.org/officeDocument/2006/relationships/slideLayout" Target="../slideLayouts/slideLayout99.xml"/><Relationship Id="rId58" Type="http://schemas.openxmlformats.org/officeDocument/2006/relationships/slideLayout" Target="../slideLayouts/slideLayout104.xml"/><Relationship Id="rId66" Type="http://schemas.openxmlformats.org/officeDocument/2006/relationships/slideLayout" Target="../slideLayouts/slideLayout112.xml"/><Relationship Id="rId74" Type="http://schemas.openxmlformats.org/officeDocument/2006/relationships/slideLayout" Target="../slideLayouts/slideLayout120.xml"/><Relationship Id="rId79" Type="http://schemas.openxmlformats.org/officeDocument/2006/relationships/slideLayout" Target="../slideLayouts/slideLayout125.xml"/><Relationship Id="rId5" Type="http://schemas.openxmlformats.org/officeDocument/2006/relationships/slideLayout" Target="../slideLayouts/slideLayout51.xml"/><Relationship Id="rId61" Type="http://schemas.openxmlformats.org/officeDocument/2006/relationships/slideLayout" Target="../slideLayouts/slideLayout107.xml"/><Relationship Id="rId82" Type="http://schemas.openxmlformats.org/officeDocument/2006/relationships/theme" Target="../theme/theme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slideLayout" Target="../slideLayouts/slideLayout98.xml"/><Relationship Id="rId60" Type="http://schemas.openxmlformats.org/officeDocument/2006/relationships/slideLayout" Target="../slideLayouts/slideLayout106.xml"/><Relationship Id="rId65" Type="http://schemas.openxmlformats.org/officeDocument/2006/relationships/slideLayout" Target="../slideLayouts/slideLayout111.xml"/><Relationship Id="rId73" Type="http://schemas.openxmlformats.org/officeDocument/2006/relationships/slideLayout" Target="../slideLayouts/slideLayout119.xml"/><Relationship Id="rId78" Type="http://schemas.openxmlformats.org/officeDocument/2006/relationships/slideLayout" Target="../slideLayouts/slideLayout124.xml"/><Relationship Id="rId81" Type="http://schemas.openxmlformats.org/officeDocument/2006/relationships/slideLayout" Target="../slideLayouts/slideLayout12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56" Type="http://schemas.openxmlformats.org/officeDocument/2006/relationships/slideLayout" Target="../slideLayouts/slideLayout102.xml"/><Relationship Id="rId64" Type="http://schemas.openxmlformats.org/officeDocument/2006/relationships/slideLayout" Target="../slideLayouts/slideLayout110.xml"/><Relationship Id="rId69" Type="http://schemas.openxmlformats.org/officeDocument/2006/relationships/slideLayout" Target="../slideLayouts/slideLayout115.xml"/><Relationship Id="rId77" Type="http://schemas.openxmlformats.org/officeDocument/2006/relationships/slideLayout" Target="../slideLayouts/slideLayout123.xml"/><Relationship Id="rId8" Type="http://schemas.openxmlformats.org/officeDocument/2006/relationships/slideLayout" Target="../slideLayouts/slideLayout54.xml"/><Relationship Id="rId51" Type="http://schemas.openxmlformats.org/officeDocument/2006/relationships/slideLayout" Target="../slideLayouts/slideLayout97.xml"/><Relationship Id="rId72" Type="http://schemas.openxmlformats.org/officeDocument/2006/relationships/slideLayout" Target="../slideLayouts/slideLayout118.xml"/><Relationship Id="rId80" Type="http://schemas.openxmlformats.org/officeDocument/2006/relationships/slideLayout" Target="../slideLayouts/slideLayout126.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59" Type="http://schemas.openxmlformats.org/officeDocument/2006/relationships/slideLayout" Target="../slideLayouts/slideLayout105.xml"/><Relationship Id="rId67" Type="http://schemas.openxmlformats.org/officeDocument/2006/relationships/slideLayout" Target="../slideLayouts/slideLayout113.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54" Type="http://schemas.openxmlformats.org/officeDocument/2006/relationships/slideLayout" Target="../slideLayouts/slideLayout100.xml"/><Relationship Id="rId62" Type="http://schemas.openxmlformats.org/officeDocument/2006/relationships/slideLayout" Target="../slideLayouts/slideLayout108.xml"/><Relationship Id="rId70" Type="http://schemas.openxmlformats.org/officeDocument/2006/relationships/slideLayout" Target="../slideLayouts/slideLayout116.xml"/><Relationship Id="rId75" Type="http://schemas.openxmlformats.org/officeDocument/2006/relationships/slideLayout" Target="../slideLayouts/slideLayout121.xml"/><Relationship Id="rId83"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slideLayout" Target="../slideLayouts/slideLayout95.xml"/><Relationship Id="rId57"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image" Target="../media/image43.png"/><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theme" Target="../theme/theme3.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slideLayout" Target="../slideLayouts/slideLayout192.xml"/><Relationship Id="rId47" Type="http://schemas.openxmlformats.org/officeDocument/2006/relationships/slideLayout" Target="../slideLayouts/slideLayout197.xml"/><Relationship Id="rId50" Type="http://schemas.openxmlformats.org/officeDocument/2006/relationships/theme" Target="../theme/theme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46" Type="http://schemas.openxmlformats.org/officeDocument/2006/relationships/slideLayout" Target="../slideLayouts/slideLayout196.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41" Type="http://schemas.openxmlformats.org/officeDocument/2006/relationships/slideLayout" Target="../slideLayouts/slideLayout191.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45" Type="http://schemas.openxmlformats.org/officeDocument/2006/relationships/slideLayout" Target="../slideLayouts/slideLayout195.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49" Type="http://schemas.openxmlformats.org/officeDocument/2006/relationships/slideLayout" Target="../slideLayouts/slideLayout199.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4" Type="http://schemas.openxmlformats.org/officeDocument/2006/relationships/slideLayout" Target="../slideLayouts/slideLayout194.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43" Type="http://schemas.openxmlformats.org/officeDocument/2006/relationships/slideLayout" Target="../slideLayouts/slideLayout193.xml"/><Relationship Id="rId48" Type="http://schemas.openxmlformats.org/officeDocument/2006/relationships/slideLayout" Target="../slideLayouts/slideLayout198.xml"/><Relationship Id="rId8" Type="http://schemas.openxmlformats.org/officeDocument/2006/relationships/slideLayout" Target="../slideLayouts/slideLayout1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34" Type="http://schemas.openxmlformats.org/officeDocument/2006/relationships/theme" Target="../theme/theme5.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slideLayout" Target="../slideLayouts/slideLayout232.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slideLayout" Target="../slideLayouts/slideLayout231.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slideLayout" Target="../slideLayouts/slideLayout230.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35"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theme" Target="../theme/theme6.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1898919"/>
      </p:ext>
    </p:extLst>
  </p:cSld>
  <p:clrMap bg1="lt1" tx1="dk1" bg2="lt2" tx2="dk2" accent1="accent1" accent2="accent2" accent3="accent3" accent4="accent4" accent5="accent5" accent6="accent6" hlink="hlink" folHlink="folHlink"/>
  <p:sldLayoutIdLst>
    <p:sldLayoutId id="2147484789" r:id="rId1"/>
    <p:sldLayoutId id="2147484790" r:id="rId2"/>
    <p:sldLayoutId id="2147484791" r:id="rId3"/>
    <p:sldLayoutId id="2147484792" r:id="rId4"/>
    <p:sldLayoutId id="2147484793" r:id="rId5"/>
    <p:sldLayoutId id="2147484794" r:id="rId6"/>
    <p:sldLayoutId id="2147484795" r:id="rId7"/>
    <p:sldLayoutId id="2147484796" r:id="rId8"/>
    <p:sldLayoutId id="2147484797" r:id="rId9"/>
    <p:sldLayoutId id="2147484798" r:id="rId10"/>
    <p:sldLayoutId id="2147484799" r:id="rId11"/>
    <p:sldLayoutId id="2147484800" r:id="rId12"/>
    <p:sldLayoutId id="2147484801" r:id="rId13"/>
    <p:sldLayoutId id="2147484802" r:id="rId14"/>
    <p:sldLayoutId id="2147484803" r:id="rId15"/>
    <p:sldLayoutId id="2147484804" r:id="rId16"/>
    <p:sldLayoutId id="2147484805" r:id="rId17"/>
    <p:sldLayoutId id="2147484806" r:id="rId18"/>
    <p:sldLayoutId id="2147484807" r:id="rId19"/>
    <p:sldLayoutId id="2147484808" r:id="rId20"/>
    <p:sldLayoutId id="2147484809"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31806141"/>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 id="2147483840" r:id="rId57"/>
    <p:sldLayoutId id="2147483841" r:id="rId58"/>
    <p:sldLayoutId id="2147483842" r:id="rId59"/>
    <p:sldLayoutId id="2147483843" r:id="rId60"/>
    <p:sldLayoutId id="2147483844" r:id="rId61"/>
    <p:sldLayoutId id="2147483845" r:id="rId62"/>
    <p:sldLayoutId id="2147483846" r:id="rId63"/>
    <p:sldLayoutId id="2147483847" r:id="rId64"/>
    <p:sldLayoutId id="2147483848" r:id="rId65"/>
    <p:sldLayoutId id="2147483849" r:id="rId66"/>
    <p:sldLayoutId id="2147483850" r:id="rId67"/>
    <p:sldLayoutId id="2147483851" r:id="rId68"/>
    <p:sldLayoutId id="2147483852" r:id="rId69"/>
    <p:sldLayoutId id="2147483853" r:id="rId70"/>
    <p:sldLayoutId id="2147483854" r:id="rId71"/>
    <p:sldLayoutId id="2147483855" r:id="rId72"/>
    <p:sldLayoutId id="2147483856" r:id="rId73"/>
    <p:sldLayoutId id="2147483857" r:id="rId74"/>
    <p:sldLayoutId id="2147483858" r:id="rId75"/>
    <p:sldLayoutId id="2147483859" r:id="rId76"/>
    <p:sldLayoutId id="2147483860" r:id="rId77"/>
    <p:sldLayoutId id="2147483861" r:id="rId78"/>
    <p:sldLayoutId id="2147483862" r:id="rId79"/>
    <p:sldLayoutId id="2147483863" r:id="rId80"/>
    <p:sldLayoutId id="2147484836"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88630202"/>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7" r:id="rId21"/>
    <p:sldLayoutId id="2147483888" r:id="rId22"/>
    <p:sldLayoutId id="2147483889"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7229570"/>
      </p:ext>
    </p:extLst>
  </p:cSld>
  <p:clrMap bg1="lt1" tx1="dk1" bg2="lt2" tx2="dk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 id="2147484647" r:id="rId25"/>
    <p:sldLayoutId id="2147484648" r:id="rId26"/>
    <p:sldLayoutId id="2147484649" r:id="rId27"/>
    <p:sldLayoutId id="2147484650" r:id="rId28"/>
    <p:sldLayoutId id="2147484651" r:id="rId29"/>
    <p:sldLayoutId id="2147484652" r:id="rId30"/>
    <p:sldLayoutId id="2147484653" r:id="rId31"/>
    <p:sldLayoutId id="2147484654" r:id="rId32"/>
    <p:sldLayoutId id="2147484655" r:id="rId33"/>
    <p:sldLayoutId id="2147484656" r:id="rId34"/>
    <p:sldLayoutId id="2147484657" r:id="rId35"/>
    <p:sldLayoutId id="2147484658" r:id="rId36"/>
    <p:sldLayoutId id="2147484659" r:id="rId37"/>
    <p:sldLayoutId id="2147484660" r:id="rId38"/>
    <p:sldLayoutId id="2147484661" r:id="rId39"/>
    <p:sldLayoutId id="2147484662" r:id="rId40"/>
    <p:sldLayoutId id="2147484663" r:id="rId41"/>
    <p:sldLayoutId id="2147484664" r:id="rId42"/>
    <p:sldLayoutId id="2147484665" r:id="rId43"/>
    <p:sldLayoutId id="2147484666" r:id="rId44"/>
    <p:sldLayoutId id="2147484667" r:id="rId45"/>
    <p:sldLayoutId id="2147484668" r:id="rId46"/>
    <p:sldLayoutId id="2147484669" r:id="rId47"/>
    <p:sldLayoutId id="2147484670" r:id="rId48"/>
    <p:sldLayoutId id="214748478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1765159888"/>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5/11/2023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1598132583"/>
      </p:ext>
    </p:extLst>
  </p:cSld>
  <p:clrMap bg1="lt1" tx1="dk1" bg2="lt2" tx2="dk2" accent1="accent1" accent2="accent2" accent3="accent3" accent4="accent4" accent5="accent5" accent6="accent6" hlink="hlink" folHlink="folHlink"/>
  <p:sldLayoutIdLst>
    <p:sldLayoutId id="2147484811" r:id="rId1"/>
    <p:sldLayoutId id="2147484812" r:id="rId2"/>
    <p:sldLayoutId id="2147484813" r:id="rId3"/>
    <p:sldLayoutId id="2147484814" r:id="rId4"/>
    <p:sldLayoutId id="2147484815" r:id="rId5"/>
    <p:sldLayoutId id="2147484816" r:id="rId6"/>
    <p:sldLayoutId id="2147484817" r:id="rId7"/>
    <p:sldLayoutId id="2147484818" r:id="rId8"/>
    <p:sldLayoutId id="2147484819" r:id="rId9"/>
    <p:sldLayoutId id="2147484820" r:id="rId10"/>
    <p:sldLayoutId id="2147484821" r:id="rId11"/>
    <p:sldLayoutId id="2147484822" r:id="rId12"/>
    <p:sldLayoutId id="2147484823" r:id="rId13"/>
    <p:sldLayoutId id="2147484824" r:id="rId14"/>
    <p:sldLayoutId id="2147484825" r:id="rId15"/>
    <p:sldLayoutId id="2147484826" r:id="rId16"/>
    <p:sldLayoutId id="2147484827" r:id="rId17"/>
    <p:sldLayoutId id="2147484828" r:id="rId18"/>
    <p:sldLayoutId id="2147484829" r:id="rId19"/>
    <p:sldLayoutId id="2147484830" r:id="rId20"/>
    <p:sldLayoutId id="2147484831" r:id="rId21"/>
    <p:sldLayoutId id="2147484832" r:id="rId22"/>
    <p:sldLayoutId id="2147484833" r:id="rId23"/>
    <p:sldLayoutId id="2147484834" r:id="rId24"/>
    <p:sldLayoutId id="214748483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24.xml"/><Relationship Id="rId5" Type="http://schemas.openxmlformats.org/officeDocument/2006/relationships/image" Target="../media/image80.png"/><Relationship Id="rId4" Type="http://schemas.openxmlformats.org/officeDocument/2006/relationships/image" Target="../media/image7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2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23.xml"/><Relationship Id="rId4" Type="http://schemas.openxmlformats.org/officeDocument/2006/relationships/image" Target="../media/image83.svg"/></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keda.sh/" TargetMode="External"/><Relationship Id="rId7" Type="http://schemas.openxmlformats.org/officeDocument/2006/relationships/image" Target="../media/image86.tiff"/><Relationship Id="rId2" Type="http://schemas.openxmlformats.org/officeDocument/2006/relationships/notesSlide" Target="../notesSlides/notesSlide19.xml"/><Relationship Id="rId1" Type="http://schemas.openxmlformats.org/officeDocument/2006/relationships/slideLayout" Target="../slideLayouts/slideLayout88.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hyperlink" Target="https://dapr.io/" TargetMode="External"/><Relationship Id="rId9"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88.xml"/><Relationship Id="rId5" Type="http://schemas.openxmlformats.org/officeDocument/2006/relationships/image" Target="../media/image92.png"/><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1.xml"/><Relationship Id="rId1" Type="http://schemas.openxmlformats.org/officeDocument/2006/relationships/slideLayout" Target="../slideLayouts/slideLayout89.xml"/><Relationship Id="rId4" Type="http://schemas.openxmlformats.org/officeDocument/2006/relationships/hyperlink" Target="https://github.com/willvelida/aca-productstor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81.xml"/><Relationship Id="rId4" Type="http://schemas.openxmlformats.org/officeDocument/2006/relationships/image" Target="../media/image70.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23.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70.svg"/><Relationship Id="rId9"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123.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23.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123.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6B84F9-1394-49F6-8599-6D487AD69100}"/>
              </a:ext>
            </a:extLst>
          </p:cNvPr>
          <p:cNvSpPr>
            <a:spLocks noGrp="1"/>
          </p:cNvSpPr>
          <p:nvPr>
            <p:ph type="title"/>
          </p:nvPr>
        </p:nvSpPr>
        <p:spPr>
          <a:xfrm>
            <a:off x="584200" y="1317785"/>
            <a:ext cx="5112593" cy="2215991"/>
          </a:xfrm>
        </p:spPr>
        <p:txBody>
          <a:bodyPr/>
          <a:lstStyle/>
          <a:p>
            <a:r>
              <a:rPr lang="en-US" dirty="0"/>
              <a:t>Developing and deploying containers and microservices with Azure Container Apps</a:t>
            </a:r>
          </a:p>
        </p:txBody>
      </p:sp>
      <p:sp>
        <p:nvSpPr>
          <p:cNvPr id="5" name="Text Placeholder 4">
            <a:extLst>
              <a:ext uri="{FF2B5EF4-FFF2-40B4-BE49-F238E27FC236}">
                <a16:creationId xmlns:a16="http://schemas.microsoft.com/office/drawing/2014/main" id="{1FAB1D0C-A177-42CE-BC8B-721D50B471AA}"/>
              </a:ext>
            </a:extLst>
          </p:cNvPr>
          <p:cNvSpPr>
            <a:spLocks noGrp="1"/>
          </p:cNvSpPr>
          <p:nvPr>
            <p:ph type="body" sz="quarter" idx="12"/>
          </p:nvPr>
        </p:nvSpPr>
        <p:spPr>
          <a:xfrm>
            <a:off x="584200" y="3962400"/>
            <a:ext cx="4600643" cy="1354217"/>
          </a:xfrm>
        </p:spPr>
        <p:txBody>
          <a:bodyPr/>
          <a:lstStyle/>
          <a:p>
            <a:r>
              <a:rPr lang="en-US" dirty="0"/>
              <a:t>Will Velida</a:t>
            </a:r>
          </a:p>
          <a:p>
            <a:r>
              <a:rPr lang="en-US" dirty="0"/>
              <a:t>Software Engineer and Cloud Architect</a:t>
            </a:r>
          </a:p>
          <a:p>
            <a:r>
              <a:rPr lang="en-US" dirty="0"/>
              <a:t>@willvelida</a:t>
            </a:r>
          </a:p>
        </p:txBody>
      </p:sp>
      <p:pic>
        <p:nvPicPr>
          <p:cNvPr id="3" name="Picture 2">
            <a:extLst>
              <a:ext uri="{FF2B5EF4-FFF2-40B4-BE49-F238E27FC236}">
                <a16:creationId xmlns:a16="http://schemas.microsoft.com/office/drawing/2014/main" id="{CB23480D-09FF-035D-F90C-ECF7664322C8}"/>
              </a:ext>
            </a:extLst>
          </p:cNvPr>
          <p:cNvPicPr>
            <a:picLocks noChangeAspect="1"/>
          </p:cNvPicPr>
          <p:nvPr/>
        </p:nvPicPr>
        <p:blipFill>
          <a:blip r:embed="rId3"/>
          <a:stretch>
            <a:fillRect/>
          </a:stretch>
        </p:blipFill>
        <p:spPr>
          <a:xfrm>
            <a:off x="5422716" y="1842852"/>
            <a:ext cx="6496957" cy="3381847"/>
          </a:xfrm>
          <a:prstGeom prst="rect">
            <a:avLst/>
          </a:prstGeom>
          <a:effectLst>
            <a:softEdge rad="330200"/>
          </a:effectLst>
        </p:spPr>
      </p:pic>
    </p:spTree>
    <p:extLst>
      <p:ext uri="{BB962C8B-B14F-4D97-AF65-F5344CB8AC3E}">
        <p14:creationId xmlns:p14="http://schemas.microsoft.com/office/powerpoint/2010/main" val="36946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phic 12" descr="Azure Container Apps icon">
            <a:extLst>
              <a:ext uri="{FF2B5EF4-FFF2-40B4-BE49-F238E27FC236}">
                <a16:creationId xmlns:a16="http://schemas.microsoft.com/office/drawing/2014/main" id="{DC8FADBC-6950-25BF-4BCD-F0B743B44416}"/>
              </a:ext>
            </a:extLst>
          </p:cNvPr>
          <p:cNvPicPr>
            <a:picLocks noChangeAspect="1"/>
          </p:cNvPicPr>
          <p:nvPr/>
        </p:nvPicPr>
        <p:blipFill>
          <a:blip r:embed="rId3">
            <a:alphaModFix amt="3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48359" y="1649738"/>
            <a:ext cx="782999" cy="782999"/>
          </a:xfrm>
          <a:prstGeom prst="rect">
            <a:avLst/>
          </a:prstGeom>
        </p:spPr>
      </p:pic>
      <p:sp>
        <p:nvSpPr>
          <p:cNvPr id="11" name="TextBox 171">
            <a:extLst>
              <a:ext uri="{FF2B5EF4-FFF2-40B4-BE49-F238E27FC236}">
                <a16:creationId xmlns:a16="http://schemas.microsoft.com/office/drawing/2014/main" id="{36E716A4-58D0-4307-AB3E-106F4947CDC6}"/>
              </a:ext>
            </a:extLst>
          </p:cNvPr>
          <p:cNvSpPr txBox="1"/>
          <p:nvPr/>
        </p:nvSpPr>
        <p:spPr>
          <a:xfrm>
            <a:off x="7920991" y="2122124"/>
            <a:ext cx="356609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Application focus, infrastructure abstraction</a:t>
            </a:r>
          </a:p>
        </p:txBody>
      </p:sp>
      <p:sp>
        <p:nvSpPr>
          <p:cNvPr id="21" name="TextBox 172">
            <a:extLst>
              <a:ext uri="{FF2B5EF4-FFF2-40B4-BE49-F238E27FC236}">
                <a16:creationId xmlns:a16="http://schemas.microsoft.com/office/drawing/2014/main" id="{A78FA710-B3EC-C6E9-1AC7-2DC3A8CA8EC9}"/>
              </a:ext>
            </a:extLst>
          </p:cNvPr>
          <p:cNvSpPr txBox="1"/>
          <p:nvPr/>
        </p:nvSpPr>
        <p:spPr>
          <a:xfrm>
            <a:off x="7327305" y="1828798"/>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Container Apps (ACA) </a:t>
            </a:r>
          </a:p>
        </p:txBody>
      </p:sp>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b="1">
                <a:gradFill>
                  <a:gsLst>
                    <a:gs pos="0">
                      <a:srgbClr val="50E6FF"/>
                    </a:gs>
                    <a:gs pos="100000">
                      <a:srgbClr val="8661C5"/>
                    </a:gs>
                  </a:gsLst>
                  <a:lin ang="2700000" scaled="1"/>
                </a:gradFill>
                <a:latin typeface="Segoe UI Semibold"/>
              </a:rPr>
              <a:t>How does ACA compare to AKS?</a:t>
            </a:r>
            <a:endParaRPr lang="en-US" sz="3600" b="1" spc="-50">
              <a:gradFill>
                <a:gsLst>
                  <a:gs pos="0">
                    <a:srgbClr val="50E6FF"/>
                  </a:gs>
                  <a:gs pos="100000">
                    <a:srgbClr val="8661C5"/>
                  </a:gs>
                </a:gsLst>
                <a:lin ang="2700000" scaled="1"/>
              </a:gradFill>
              <a:latin typeface="Segoe UI Semibold"/>
            </a:endParaRPr>
          </a:p>
        </p:txBody>
      </p:sp>
      <p:pic>
        <p:nvPicPr>
          <p:cNvPr id="8" name="Picture 7" descr="See the source image">
            <a:extLst>
              <a:ext uri="{FF2B5EF4-FFF2-40B4-BE49-F238E27FC236}">
                <a16:creationId xmlns:a16="http://schemas.microsoft.com/office/drawing/2014/main" id="{7521631C-FB64-3ED0-0EDB-85CA7099ABC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675913" y="1672020"/>
            <a:ext cx="885619" cy="782999"/>
          </a:xfrm>
          <a:prstGeom prst="rect">
            <a:avLst/>
          </a:prstGeom>
          <a:noFill/>
        </p:spPr>
      </p:pic>
      <p:sp>
        <p:nvSpPr>
          <p:cNvPr id="12" name="TextBox 172">
            <a:extLst>
              <a:ext uri="{FF2B5EF4-FFF2-40B4-BE49-F238E27FC236}">
                <a16:creationId xmlns:a16="http://schemas.microsoft.com/office/drawing/2014/main" id="{AE48BB70-5F6D-43CF-9433-5962933AD0C7}"/>
              </a:ext>
            </a:extLst>
          </p:cNvPr>
          <p:cNvSpPr txBox="1"/>
          <p:nvPr/>
        </p:nvSpPr>
        <p:spPr>
          <a:xfrm>
            <a:off x="3404648" y="2149891"/>
            <a:ext cx="297533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Infrastructure focus, higher flexibility</a:t>
            </a:r>
          </a:p>
        </p:txBody>
      </p:sp>
      <p:sp>
        <p:nvSpPr>
          <p:cNvPr id="15" name="TextBox 172">
            <a:extLst>
              <a:ext uri="{FF2B5EF4-FFF2-40B4-BE49-F238E27FC236}">
                <a16:creationId xmlns:a16="http://schemas.microsoft.com/office/drawing/2014/main" id="{6646519B-3536-389D-BD89-E709C217B5B3}"/>
              </a:ext>
            </a:extLst>
          </p:cNvPr>
          <p:cNvSpPr txBox="1"/>
          <p:nvPr/>
        </p:nvSpPr>
        <p:spPr>
          <a:xfrm>
            <a:off x="2838911" y="1838222"/>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Kubernetes Service (AKS)</a:t>
            </a:r>
          </a:p>
        </p:txBody>
      </p:sp>
      <p:cxnSp>
        <p:nvCxnSpPr>
          <p:cNvPr id="32" name="Straight Connector 31">
            <a:extLst>
              <a:ext uri="{FF2B5EF4-FFF2-40B4-BE49-F238E27FC236}">
                <a16:creationId xmlns:a16="http://schemas.microsoft.com/office/drawing/2014/main" id="{090F8FEE-6FDC-5486-B8B0-50A150E6F361}"/>
              </a:ext>
              <a:ext uri="{C183D7F6-B498-43B3-948B-1728B52AA6E4}">
                <adec:decorative xmlns:adec="http://schemas.microsoft.com/office/drawing/2017/decorative" val="1"/>
              </a:ext>
            </a:extLst>
          </p:cNvPr>
          <p:cNvCxnSpPr>
            <a:cxnSpLocks/>
          </p:cNvCxnSpPr>
          <p:nvPr/>
        </p:nvCxnSpPr>
        <p:spPr>
          <a:xfrm flipV="1">
            <a:off x="2514191" y="2627895"/>
            <a:ext cx="0" cy="3926131"/>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67B663-C413-D82D-FD55-23F15CC33306}"/>
              </a:ext>
              <a:ext uri="{C183D7F6-B498-43B3-948B-1728B52AA6E4}">
                <adec:decorative xmlns:adec="http://schemas.microsoft.com/office/drawing/2017/decorative" val="1"/>
              </a:ext>
            </a:extLst>
          </p:cNvPr>
          <p:cNvCxnSpPr>
            <a:cxnSpLocks/>
          </p:cNvCxnSpPr>
          <p:nvPr/>
        </p:nvCxnSpPr>
        <p:spPr>
          <a:xfrm flipH="1" flipV="1">
            <a:off x="579037" y="2603345"/>
            <a:ext cx="11157708" cy="4094"/>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9086D-F92B-5899-6479-50576427DE24}"/>
              </a:ext>
              <a:ext uri="{C183D7F6-B498-43B3-948B-1728B52AA6E4}">
                <adec:decorative xmlns:adec="http://schemas.microsoft.com/office/drawing/2017/decorative" val="1"/>
              </a:ext>
            </a:extLst>
          </p:cNvPr>
          <p:cNvCxnSpPr>
            <a:cxnSpLocks/>
          </p:cNvCxnSpPr>
          <p:nvPr/>
        </p:nvCxnSpPr>
        <p:spPr>
          <a:xfrm>
            <a:off x="6934480" y="2620516"/>
            <a:ext cx="0" cy="3924439"/>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67FC-3E4E-5F90-5719-340ED4A9D2AB}"/>
              </a:ext>
              <a:ext uri="{C183D7F6-B498-43B3-948B-1728B52AA6E4}">
                <adec:decorative xmlns:adec="http://schemas.microsoft.com/office/drawing/2017/decorative" val="1"/>
              </a:ext>
            </a:extLst>
          </p:cNvPr>
          <p:cNvCxnSpPr>
            <a:cxnSpLocks/>
          </p:cNvCxnSpPr>
          <p:nvPr/>
        </p:nvCxnSpPr>
        <p:spPr>
          <a:xfrm flipH="1">
            <a:off x="583116" y="3367337"/>
            <a:ext cx="11153634"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C556C3-83DA-66C1-5B53-96FBD406959F}"/>
              </a:ext>
              <a:ext uri="{C183D7F6-B498-43B3-948B-1728B52AA6E4}">
                <adec:decorative xmlns:adec="http://schemas.microsoft.com/office/drawing/2017/decorative" val="1"/>
              </a:ext>
            </a:extLst>
          </p:cNvPr>
          <p:cNvCxnSpPr>
            <a:cxnSpLocks/>
          </p:cNvCxnSpPr>
          <p:nvPr/>
        </p:nvCxnSpPr>
        <p:spPr>
          <a:xfrm flipH="1">
            <a:off x="579037" y="4131055"/>
            <a:ext cx="11157713"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AF3ADB-D344-2903-9AF7-188F1C4E1A06}"/>
              </a:ext>
              <a:ext uri="{C183D7F6-B498-43B3-948B-1728B52AA6E4}">
                <adec:decorative xmlns:adec="http://schemas.microsoft.com/office/drawing/2017/decorative" val="1"/>
              </a:ext>
            </a:extLst>
          </p:cNvPr>
          <p:cNvCxnSpPr>
            <a:cxnSpLocks/>
          </p:cNvCxnSpPr>
          <p:nvPr/>
        </p:nvCxnSpPr>
        <p:spPr>
          <a:xfrm flipH="1">
            <a:off x="579037" y="5197842"/>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52E3A7-29B0-0A66-4155-1DA5EB8809AB}"/>
              </a:ext>
              <a:ext uri="{C183D7F6-B498-43B3-948B-1728B52AA6E4}">
                <adec:decorative xmlns:adec="http://schemas.microsoft.com/office/drawing/2017/decorative" val="1"/>
              </a:ext>
            </a:extLst>
          </p:cNvPr>
          <p:cNvCxnSpPr>
            <a:cxnSpLocks/>
          </p:cNvCxnSpPr>
          <p:nvPr/>
        </p:nvCxnSpPr>
        <p:spPr>
          <a:xfrm flipH="1">
            <a:off x="579037" y="6544955"/>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ED24D7B-6AD7-0374-9FE8-10FC817D6BF3}"/>
              </a:ext>
            </a:extLst>
          </p:cNvPr>
          <p:cNvSpPr txBox="1"/>
          <p:nvPr/>
        </p:nvSpPr>
        <p:spPr>
          <a:xfrm>
            <a:off x="783444" y="2894346"/>
            <a:ext cx="15304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Core value proposition</a:t>
            </a:r>
          </a:p>
        </p:txBody>
      </p:sp>
      <p:sp>
        <p:nvSpPr>
          <p:cNvPr id="53" name="TextBox 52">
            <a:extLst>
              <a:ext uri="{FF2B5EF4-FFF2-40B4-BE49-F238E27FC236}">
                <a16:creationId xmlns:a16="http://schemas.microsoft.com/office/drawing/2014/main" id="{C02D68DF-41A4-3BE6-28A8-5FCAB7E64298}"/>
              </a:ext>
            </a:extLst>
          </p:cNvPr>
          <p:cNvSpPr txBox="1"/>
          <p:nvPr/>
        </p:nvSpPr>
        <p:spPr>
          <a:xfrm>
            <a:off x="2710984" y="2705720"/>
            <a:ext cx="387397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Managed Kubernetes cluster in Azure with full access to the Kubernetes API server and high level of control over cluster configuration with a node-based pricing model</a:t>
            </a:r>
          </a:p>
        </p:txBody>
      </p:sp>
      <p:sp>
        <p:nvSpPr>
          <p:cNvPr id="55" name="TextBox 54">
            <a:extLst>
              <a:ext uri="{FF2B5EF4-FFF2-40B4-BE49-F238E27FC236}">
                <a16:creationId xmlns:a16="http://schemas.microsoft.com/office/drawing/2014/main" id="{6723F04A-BA76-EA2C-4257-C8B5D0E1964D}"/>
              </a:ext>
            </a:extLst>
          </p:cNvPr>
          <p:cNvSpPr txBox="1"/>
          <p:nvPr/>
        </p:nvSpPr>
        <p:spPr>
          <a:xfrm>
            <a:off x="7133201" y="2713182"/>
            <a:ext cx="46035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Fully-managed serverless abstraction on top of Kubernetes infrastructure, purpose built for managing and scaling event-driven microservices with a consumption-based pricing model</a:t>
            </a:r>
          </a:p>
        </p:txBody>
      </p:sp>
      <p:sp>
        <p:nvSpPr>
          <p:cNvPr id="67" name="TextBox 66">
            <a:extLst>
              <a:ext uri="{FF2B5EF4-FFF2-40B4-BE49-F238E27FC236}">
                <a16:creationId xmlns:a16="http://schemas.microsoft.com/office/drawing/2014/main" id="{9263F621-1806-FDCD-01D4-7EF4D9985578}"/>
              </a:ext>
            </a:extLst>
          </p:cNvPr>
          <p:cNvSpPr txBox="1"/>
          <p:nvPr/>
        </p:nvSpPr>
        <p:spPr>
          <a:xfrm>
            <a:off x="776976" y="3624215"/>
            <a:ext cx="93775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Optimized for</a:t>
            </a:r>
          </a:p>
        </p:txBody>
      </p:sp>
      <p:sp>
        <p:nvSpPr>
          <p:cNvPr id="74" name="TextBox 73">
            <a:extLst>
              <a:ext uri="{FF2B5EF4-FFF2-40B4-BE49-F238E27FC236}">
                <a16:creationId xmlns:a16="http://schemas.microsoft.com/office/drawing/2014/main" id="{22F83211-5EDA-B5B8-7315-28D73379CBAF}"/>
              </a:ext>
            </a:extLst>
          </p:cNvPr>
          <p:cNvSpPr txBox="1"/>
          <p:nvPr/>
        </p:nvSpPr>
        <p:spPr>
          <a:xfrm>
            <a:off x="2675912" y="3439549"/>
            <a:ext cx="4432809"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Upstream feature parity with a managed control plane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Operations flexibility with advanced customization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Experienced Kubernetes operators </a:t>
            </a:r>
          </a:p>
        </p:txBody>
      </p:sp>
      <p:sp>
        <p:nvSpPr>
          <p:cNvPr id="76" name="TextBox 75">
            <a:extLst>
              <a:ext uri="{FF2B5EF4-FFF2-40B4-BE49-F238E27FC236}">
                <a16:creationId xmlns:a16="http://schemas.microsoft.com/office/drawing/2014/main" id="{341737E7-6FCE-3BFA-2E7E-6C937D88DD1E}"/>
              </a:ext>
            </a:extLst>
          </p:cNvPr>
          <p:cNvSpPr txBox="1"/>
          <p:nvPr/>
        </p:nvSpPr>
        <p:spPr>
          <a:xfrm>
            <a:off x="7108722" y="3460005"/>
            <a:ext cx="4628028"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Platform-as-a-Service experience with serverless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 productivity with low operations overhead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Linux-based, general-purpose stateless containers</a:t>
            </a:r>
          </a:p>
        </p:txBody>
      </p:sp>
      <p:sp>
        <p:nvSpPr>
          <p:cNvPr id="33" name="TextBox 32">
            <a:extLst>
              <a:ext uri="{FF2B5EF4-FFF2-40B4-BE49-F238E27FC236}">
                <a16:creationId xmlns:a16="http://schemas.microsoft.com/office/drawing/2014/main" id="{99BEA7FF-1A12-BD11-FD77-A0B7C5439776}"/>
              </a:ext>
            </a:extLst>
          </p:cNvPr>
          <p:cNvSpPr txBox="1"/>
          <p:nvPr/>
        </p:nvSpPr>
        <p:spPr>
          <a:xfrm>
            <a:off x="776976" y="5545862"/>
            <a:ext cx="10695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OSS Integration</a:t>
            </a:r>
          </a:p>
        </p:txBody>
      </p:sp>
      <p:sp>
        <p:nvSpPr>
          <p:cNvPr id="36" name="TextBox 35">
            <a:extLst>
              <a:ext uri="{FF2B5EF4-FFF2-40B4-BE49-F238E27FC236}">
                <a16:creationId xmlns:a16="http://schemas.microsoft.com/office/drawing/2014/main" id="{06CBB655-9020-034F-7648-BD8C5A71B472}"/>
              </a:ext>
            </a:extLst>
          </p:cNvPr>
          <p:cNvSpPr txBox="1"/>
          <p:nvPr/>
        </p:nvSpPr>
        <p:spPr>
          <a:xfrm>
            <a:off x="2675905" y="5335188"/>
            <a:ext cx="4059854"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Provides a set of cluster extensions and add-ons for operators to enable OSS components in-cluster including Dapr, KEDA, Open Service Mesh, GitOps (Flux), Pod Identity,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Supports manual installation via Kubernetes manifests</a:t>
            </a:r>
          </a:p>
        </p:txBody>
      </p:sp>
      <p:sp>
        <p:nvSpPr>
          <p:cNvPr id="38" name="TextBox 37">
            <a:extLst>
              <a:ext uri="{FF2B5EF4-FFF2-40B4-BE49-F238E27FC236}">
                <a16:creationId xmlns:a16="http://schemas.microsoft.com/office/drawing/2014/main" id="{402FD9E8-3899-659C-7C26-945A686ED07C}"/>
              </a:ext>
            </a:extLst>
          </p:cNvPr>
          <p:cNvSpPr txBox="1"/>
          <p:nvPr/>
        </p:nvSpPr>
        <p:spPr>
          <a:xfrm>
            <a:off x="7096194" y="5282479"/>
            <a:ext cx="4109380"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Includes opinionated platform capabilities powered by CNCF projects including Dapr, KEDA and Envoy which are fully platform-managed and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Envoy: managed ingress and traffic splitting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KEDA: managed, event-driven autoscale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Dapr: codified best practices for microservices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935C0881-C6DB-6703-3AE3-C3F5048A2838}"/>
              </a:ext>
            </a:extLst>
          </p:cNvPr>
          <p:cNvSpPr txBox="1"/>
          <p:nvPr/>
        </p:nvSpPr>
        <p:spPr>
          <a:xfrm>
            <a:off x="778367" y="4504939"/>
            <a:ext cx="12010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Interaction model</a:t>
            </a:r>
          </a:p>
        </p:txBody>
      </p:sp>
      <p:sp>
        <p:nvSpPr>
          <p:cNvPr id="47" name="TextBox 46">
            <a:extLst>
              <a:ext uri="{FF2B5EF4-FFF2-40B4-BE49-F238E27FC236}">
                <a16:creationId xmlns:a16="http://schemas.microsoft.com/office/drawing/2014/main" id="{5351EE67-F719-0522-63CC-E604576B03E1}"/>
              </a:ext>
            </a:extLst>
          </p:cNvPr>
          <p:cNvSpPr txBox="1"/>
          <p:nvPr/>
        </p:nvSpPr>
        <p:spPr>
          <a:xfrm>
            <a:off x="2675905" y="4199301"/>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Operators deploy node-based AKS clusters using Azure Portal, CLI or Infrastructure-as-Code templates (IaC)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via Kubernetes deployment manifests or HELM charts to logically-isolated namespaces within the cluster  </a:t>
            </a:r>
          </a:p>
        </p:txBody>
      </p:sp>
      <p:sp>
        <p:nvSpPr>
          <p:cNvPr id="49" name="TextBox 48">
            <a:extLst>
              <a:ext uri="{FF2B5EF4-FFF2-40B4-BE49-F238E27FC236}">
                <a16:creationId xmlns:a16="http://schemas.microsoft.com/office/drawing/2014/main" id="{91DA3064-5AFF-11FF-F361-8E62F21D606A}"/>
              </a:ext>
            </a:extLst>
          </p:cNvPr>
          <p:cNvSpPr txBox="1"/>
          <p:nvPr/>
        </p:nvSpPr>
        <p:spPr>
          <a:xfrm>
            <a:off x="7096194" y="4206267"/>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as individual Container Apps using Azure Portal, CLI or IaC templates without any Kubernetes manifests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Related container apps are deployed to a shared Container Apps environment comparable to a Kubernetes namespace </a:t>
            </a:r>
          </a:p>
        </p:txBody>
      </p:sp>
    </p:spTree>
    <p:extLst>
      <p:ext uri="{BB962C8B-B14F-4D97-AF65-F5344CB8AC3E}">
        <p14:creationId xmlns:p14="http://schemas.microsoft.com/office/powerpoint/2010/main" val="3967499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9864-BC93-939F-2C49-93571AE260D1}"/>
              </a:ext>
            </a:extLst>
          </p:cNvPr>
          <p:cNvSpPr>
            <a:spLocks noGrp="1"/>
          </p:cNvSpPr>
          <p:nvPr>
            <p:ph type="title"/>
          </p:nvPr>
        </p:nvSpPr>
        <p:spPr/>
        <p:txBody>
          <a:bodyPr/>
          <a:lstStyle/>
          <a:p>
            <a:r>
              <a:rPr lang="en-US" dirty="0"/>
              <a:t>Deep Dive</a:t>
            </a:r>
          </a:p>
        </p:txBody>
      </p:sp>
    </p:spTree>
    <p:extLst>
      <p:ext uri="{BB962C8B-B14F-4D97-AF65-F5344CB8AC3E}">
        <p14:creationId xmlns:p14="http://schemas.microsoft.com/office/powerpoint/2010/main" val="399806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157B4A5-67BA-48D1-A9AA-006CD82B5AE9}"/>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Environments</a:t>
            </a:r>
          </a:p>
        </p:txBody>
      </p:sp>
      <p:sp>
        <p:nvSpPr>
          <p:cNvPr id="6" name="Content Placeholder 3">
            <a:extLst>
              <a:ext uri="{FF2B5EF4-FFF2-40B4-BE49-F238E27FC236}">
                <a16:creationId xmlns:a16="http://schemas.microsoft.com/office/drawing/2014/main" id="{2DB54DCF-8853-4D2C-B0B0-9D1129C7E210}"/>
              </a:ext>
            </a:extLst>
          </p:cNvPr>
          <p:cNvSpPr txBox="1">
            <a:spLocks/>
          </p:cNvSpPr>
          <p:nvPr/>
        </p:nvSpPr>
        <p:spPr>
          <a:xfrm>
            <a:off x="596901" y="2573338"/>
            <a:ext cx="3612894"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Environments define an isolation and observability boundary around a collection of container apps deployed in the same virtual network</a:t>
            </a:r>
          </a:p>
        </p:txBody>
      </p:sp>
      <p:sp>
        <p:nvSpPr>
          <p:cNvPr id="7" name="Rectangle 6">
            <a:extLst>
              <a:ext uri="{FF2B5EF4-FFF2-40B4-BE49-F238E27FC236}">
                <a16:creationId xmlns:a16="http://schemas.microsoft.com/office/drawing/2014/main" id="{936BC9E8-4EE6-43D5-BB41-08396F83782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3">
            <a:extLst>
              <a:ext uri="{FF2B5EF4-FFF2-40B4-BE49-F238E27FC236}">
                <a16:creationId xmlns:a16="http://schemas.microsoft.com/office/drawing/2014/main" id="{48F29584-BD4D-48D2-AF5B-17C78A8883B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1" name="Rectangle 10">
            <a:extLst>
              <a:ext uri="{FF2B5EF4-FFF2-40B4-BE49-F238E27FC236}">
                <a16:creationId xmlns:a16="http://schemas.microsoft.com/office/drawing/2014/main" id="{1469FE78-78C0-4163-A7AB-6B27F7E9FA7B}"/>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396D835-E12D-4EDA-8DC9-5F6BDC4B1FDF}"/>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BEE8A887-D74C-4FD7-A3EB-74CA01BC10D2}"/>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7" name="Rectangle 16">
            <a:extLst>
              <a:ext uri="{FF2B5EF4-FFF2-40B4-BE49-F238E27FC236}">
                <a16:creationId xmlns:a16="http://schemas.microsoft.com/office/drawing/2014/main" id="{2B281052-532B-483A-BD2F-AD81FB0AE7F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itle 3">
            <a:extLst>
              <a:ext uri="{FF2B5EF4-FFF2-40B4-BE49-F238E27FC236}">
                <a16:creationId xmlns:a16="http://schemas.microsoft.com/office/drawing/2014/main" id="{D003564F-1EF3-48BC-BDF8-DED15DD7F86E}"/>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9" name="Rectangle 18">
            <a:extLst>
              <a:ext uri="{FF2B5EF4-FFF2-40B4-BE49-F238E27FC236}">
                <a16:creationId xmlns:a16="http://schemas.microsoft.com/office/drawing/2014/main" id="{D6B2740C-C7B3-4530-BE00-847EE37573D2}"/>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Title 3">
            <a:extLst>
              <a:ext uri="{FF2B5EF4-FFF2-40B4-BE49-F238E27FC236}">
                <a16:creationId xmlns:a16="http://schemas.microsoft.com/office/drawing/2014/main" id="{6A5FA703-A17E-45F1-A605-8D1BBCDD7AC7}"/>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DEB05152-98C7-48DA-B2D0-3DD1C2626D44}"/>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itle 3">
            <a:extLst>
              <a:ext uri="{FF2B5EF4-FFF2-40B4-BE49-F238E27FC236}">
                <a16:creationId xmlns:a16="http://schemas.microsoft.com/office/drawing/2014/main" id="{005BB039-DDEF-46E7-9EDA-8FE1323AE396}"/>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2" name="Rectangle: Rounded Corners 31">
            <a:extLst>
              <a:ext uri="{FF2B5EF4-FFF2-40B4-BE49-F238E27FC236}">
                <a16:creationId xmlns:a16="http://schemas.microsoft.com/office/drawing/2014/main" id="{0B8D649F-2765-4B0D-98B1-183F8ED1745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C93BA01B-9898-4A64-8469-0A67AF043610}"/>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4" name="Rectangle: Rounded Corners 33" descr="Containers">
            <a:extLst>
              <a:ext uri="{FF2B5EF4-FFF2-40B4-BE49-F238E27FC236}">
                <a16:creationId xmlns:a16="http://schemas.microsoft.com/office/drawing/2014/main" id="{5C51C18C-19D7-402A-96B4-8FAECC865AB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2" name="Rectangle: Rounded Corners 41">
            <a:extLst>
              <a:ext uri="{FF2B5EF4-FFF2-40B4-BE49-F238E27FC236}">
                <a16:creationId xmlns:a16="http://schemas.microsoft.com/office/drawing/2014/main" id="{7807EC7D-1936-4842-A5FF-16F39C608D8A}"/>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28C93A86-88BD-4731-9A9B-8D8D1D820EDF}"/>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descr="Containers">
            <a:extLst>
              <a:ext uri="{FF2B5EF4-FFF2-40B4-BE49-F238E27FC236}">
                <a16:creationId xmlns:a16="http://schemas.microsoft.com/office/drawing/2014/main" id="{64881975-CB13-437E-8C69-F5B7F920C160}"/>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7" name="Title 3">
            <a:extLst>
              <a:ext uri="{FF2B5EF4-FFF2-40B4-BE49-F238E27FC236}">
                <a16:creationId xmlns:a16="http://schemas.microsoft.com/office/drawing/2014/main" id="{4D52DDC1-0A01-41D2-AB4D-AAC3E23F7E58}"/>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48" name="Rectangle 47">
            <a:extLst>
              <a:ext uri="{FF2B5EF4-FFF2-40B4-BE49-F238E27FC236}">
                <a16:creationId xmlns:a16="http://schemas.microsoft.com/office/drawing/2014/main" id="{AD01FB34-E681-46BD-A32A-453B17789DF7}"/>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2A52BAD-E308-4012-B271-2E7AC86D73DC}"/>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Title 3">
            <a:extLst>
              <a:ext uri="{FF2B5EF4-FFF2-40B4-BE49-F238E27FC236}">
                <a16:creationId xmlns:a16="http://schemas.microsoft.com/office/drawing/2014/main" id="{9AE6A524-FDAF-4FC6-8A13-3A732C37F6C5}"/>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1" name="Rectangle 50">
            <a:extLst>
              <a:ext uri="{FF2B5EF4-FFF2-40B4-BE49-F238E27FC236}">
                <a16:creationId xmlns:a16="http://schemas.microsoft.com/office/drawing/2014/main" id="{20287FAE-375C-47DB-ACEA-10EA1E23A604}"/>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7B015610-AAE3-4EF7-993C-9DF6E5863BC3}"/>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53" name="Rectangle 52">
            <a:extLst>
              <a:ext uri="{FF2B5EF4-FFF2-40B4-BE49-F238E27FC236}">
                <a16:creationId xmlns:a16="http://schemas.microsoft.com/office/drawing/2014/main" id="{1111589A-174A-43AD-B231-849223FC24B3}"/>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itle 3">
            <a:extLst>
              <a:ext uri="{FF2B5EF4-FFF2-40B4-BE49-F238E27FC236}">
                <a16:creationId xmlns:a16="http://schemas.microsoft.com/office/drawing/2014/main" id="{6E04DF0B-0980-42AB-A4D5-428E6193C2D4}"/>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55" name="Rectangle 54">
            <a:extLst>
              <a:ext uri="{FF2B5EF4-FFF2-40B4-BE49-F238E27FC236}">
                <a16:creationId xmlns:a16="http://schemas.microsoft.com/office/drawing/2014/main" id="{92147C59-169C-4D87-9919-626B702FD5C2}"/>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itle 3">
            <a:extLst>
              <a:ext uri="{FF2B5EF4-FFF2-40B4-BE49-F238E27FC236}">
                <a16:creationId xmlns:a16="http://schemas.microsoft.com/office/drawing/2014/main" id="{B87B8B2B-5207-4F7C-9A9E-78DEF3A938BE}"/>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2" name="Rectangle: Rounded Corners 61">
            <a:extLst>
              <a:ext uri="{FF2B5EF4-FFF2-40B4-BE49-F238E27FC236}">
                <a16:creationId xmlns:a16="http://schemas.microsoft.com/office/drawing/2014/main" id="{9BC555D9-EBD4-4D38-A21A-033243EA88B2}"/>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9D717D3B-2D74-477A-B27A-B05DF41DA0CA}"/>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80717E6F-D1AC-491C-8FEB-D3B1CA954432}"/>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59" name="Rectangle: Rounded Corners 58">
            <a:extLst>
              <a:ext uri="{FF2B5EF4-FFF2-40B4-BE49-F238E27FC236}">
                <a16:creationId xmlns:a16="http://schemas.microsoft.com/office/drawing/2014/main" id="{03036CF4-8BC4-4D03-A4A3-97313FA3D887}"/>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0946E3F6-DA7A-45DD-8E84-90762E36B9AD}"/>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329EB1E2-6E7D-4E0B-AD17-C07E4980BADF}"/>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0" name="Title 3">
            <a:extLst>
              <a:ext uri="{FF2B5EF4-FFF2-40B4-BE49-F238E27FC236}">
                <a16:creationId xmlns:a16="http://schemas.microsoft.com/office/drawing/2014/main" id="{DBE9B737-6C56-43A6-8CB6-C6B22ABCF62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a:rPr>
              <a:t>(virtual network boundary)</a:t>
            </a:r>
          </a:p>
        </p:txBody>
      </p:sp>
    </p:spTree>
    <p:extLst>
      <p:ext uri="{BB962C8B-B14F-4D97-AF65-F5344CB8AC3E}">
        <p14:creationId xmlns:p14="http://schemas.microsoft.com/office/powerpoint/2010/main" val="6759728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Container Apps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84665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 Container App hosts a single, independent </a:t>
            </a:r>
            <a:r>
              <a:rPr lang="en-US" sz="2400">
                <a:solidFill>
                  <a:srgbClr val="FFFFFF"/>
                </a:solidFill>
                <a:latin typeface="Segoe UI"/>
              </a:rPr>
              <a:t>microservice and includes its desired state configuration </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16" name="Title 3">
            <a:extLst>
              <a:ext uri="{FF2B5EF4-FFF2-40B4-BE49-F238E27FC236}">
                <a16:creationId xmlns:a16="http://schemas.microsoft.com/office/drawing/2014/main" id="{A6C14C81-E212-6B21-81C4-137FE0AC0CB9}"/>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9" name="Rectangle 18">
            <a:extLst>
              <a:ext uri="{FF2B5EF4-FFF2-40B4-BE49-F238E27FC236}">
                <a16:creationId xmlns:a16="http://schemas.microsoft.com/office/drawing/2014/main" id="{C59174C8-0D68-6987-D002-40A0E67BDFEE}"/>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C3590DA-3743-B033-27B8-00D705791EE5}"/>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D5A1B20B-701D-B14C-5FFD-1EEA1BD65E1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8" name="Rectangle 37">
            <a:extLst>
              <a:ext uri="{FF2B5EF4-FFF2-40B4-BE49-F238E27FC236}">
                <a16:creationId xmlns:a16="http://schemas.microsoft.com/office/drawing/2014/main" id="{63C37CF5-3C09-D06C-B3CF-19DA4253163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itle 3">
            <a:extLst>
              <a:ext uri="{FF2B5EF4-FFF2-40B4-BE49-F238E27FC236}">
                <a16:creationId xmlns:a16="http://schemas.microsoft.com/office/drawing/2014/main" id="{EB173C36-DDF9-E528-3AA2-7CAE94460B1E}"/>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65" name="Rectangle 64">
            <a:extLst>
              <a:ext uri="{FF2B5EF4-FFF2-40B4-BE49-F238E27FC236}">
                <a16:creationId xmlns:a16="http://schemas.microsoft.com/office/drawing/2014/main" id="{5873DB66-68C2-48DD-0F64-37ECCA8B26DA}"/>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Title 3">
            <a:extLst>
              <a:ext uri="{FF2B5EF4-FFF2-40B4-BE49-F238E27FC236}">
                <a16:creationId xmlns:a16="http://schemas.microsoft.com/office/drawing/2014/main" id="{451A7B50-C607-2B62-9B4C-9012919F6625}"/>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9" name="Rectangle 68">
            <a:extLst>
              <a:ext uri="{FF2B5EF4-FFF2-40B4-BE49-F238E27FC236}">
                <a16:creationId xmlns:a16="http://schemas.microsoft.com/office/drawing/2014/main" id="{3A39DF56-B068-B52E-2707-86F1F1C39E2E}"/>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Title 3">
            <a:extLst>
              <a:ext uri="{FF2B5EF4-FFF2-40B4-BE49-F238E27FC236}">
                <a16:creationId xmlns:a16="http://schemas.microsoft.com/office/drawing/2014/main" id="{1BD7D2DD-36D9-A692-1984-13F65A1641E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73" name="Rectangle: Rounded Corners 31">
            <a:extLst>
              <a:ext uri="{FF2B5EF4-FFF2-40B4-BE49-F238E27FC236}">
                <a16:creationId xmlns:a16="http://schemas.microsoft.com/office/drawing/2014/main" id="{A5E858A5-6E75-15E8-916B-0CA80113836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5" name="Rectangle: Rounded Corners 32">
            <a:extLst>
              <a:ext uri="{FF2B5EF4-FFF2-40B4-BE49-F238E27FC236}">
                <a16:creationId xmlns:a16="http://schemas.microsoft.com/office/drawing/2014/main" id="{156C502A-E7EC-F976-7659-E4FAEF256B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7" name="Rectangle: Rounded Corners 33" descr="Containers">
            <a:extLst>
              <a:ext uri="{FF2B5EF4-FFF2-40B4-BE49-F238E27FC236}">
                <a16:creationId xmlns:a16="http://schemas.microsoft.com/office/drawing/2014/main" id="{12047F9A-CF78-1998-998E-E169B85002F8}"/>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79" name="Rectangle: Rounded Corners 41">
            <a:extLst>
              <a:ext uri="{FF2B5EF4-FFF2-40B4-BE49-F238E27FC236}">
                <a16:creationId xmlns:a16="http://schemas.microsoft.com/office/drawing/2014/main" id="{39BC8F3E-7823-0D52-AC35-87F9E521C44D}"/>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1" name="Rectangle: Rounded Corners 42">
            <a:extLst>
              <a:ext uri="{FF2B5EF4-FFF2-40B4-BE49-F238E27FC236}">
                <a16:creationId xmlns:a16="http://schemas.microsoft.com/office/drawing/2014/main" id="{76274F76-40D3-D3C9-9C2B-6B85FE2537CB}"/>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43" descr="Containers">
            <a:extLst>
              <a:ext uri="{FF2B5EF4-FFF2-40B4-BE49-F238E27FC236}">
                <a16:creationId xmlns:a16="http://schemas.microsoft.com/office/drawing/2014/main" id="{FD079A2D-3559-9338-2CAD-B6C2AD8B96C2}"/>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5" name="Title 3">
            <a:extLst>
              <a:ext uri="{FF2B5EF4-FFF2-40B4-BE49-F238E27FC236}">
                <a16:creationId xmlns:a16="http://schemas.microsoft.com/office/drawing/2014/main" id="{AD7D1FEA-4834-F5C0-D31E-DF5E9E9427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87" name="Rectangle 86">
            <a:extLst>
              <a:ext uri="{FF2B5EF4-FFF2-40B4-BE49-F238E27FC236}">
                <a16:creationId xmlns:a16="http://schemas.microsoft.com/office/drawing/2014/main" id="{6D7A0285-4CC4-19E8-EE10-344D2F9E8D13}"/>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12D930BD-12D4-74EE-9854-6D6431AC0ABD}"/>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itle 3">
            <a:extLst>
              <a:ext uri="{FF2B5EF4-FFF2-40B4-BE49-F238E27FC236}">
                <a16:creationId xmlns:a16="http://schemas.microsoft.com/office/drawing/2014/main" id="{B288B6FB-B9F7-35AF-102E-3FF86D63B6D4}"/>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93" name="Rectangle 92">
            <a:extLst>
              <a:ext uri="{FF2B5EF4-FFF2-40B4-BE49-F238E27FC236}">
                <a16:creationId xmlns:a16="http://schemas.microsoft.com/office/drawing/2014/main" id="{1DC2D92C-3A81-ED45-8A21-5CF2D6EFD0DE}"/>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5" name="Title 3">
            <a:extLst>
              <a:ext uri="{FF2B5EF4-FFF2-40B4-BE49-F238E27FC236}">
                <a16:creationId xmlns:a16="http://schemas.microsoft.com/office/drawing/2014/main" id="{7437A23C-F609-4C38-3271-A401FC17BC4F}"/>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97" name="Rectangle 96">
            <a:extLst>
              <a:ext uri="{FF2B5EF4-FFF2-40B4-BE49-F238E27FC236}">
                <a16:creationId xmlns:a16="http://schemas.microsoft.com/office/drawing/2014/main" id="{2F87FB59-5C43-D4C0-E1DF-0ABB62B5BE79}"/>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9" name="Title 3">
            <a:extLst>
              <a:ext uri="{FF2B5EF4-FFF2-40B4-BE49-F238E27FC236}">
                <a16:creationId xmlns:a16="http://schemas.microsoft.com/office/drawing/2014/main" id="{1BEAC8B5-19BA-8486-0FFD-9674B4B2DA57}"/>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1" name="Rectangle 100">
            <a:extLst>
              <a:ext uri="{FF2B5EF4-FFF2-40B4-BE49-F238E27FC236}">
                <a16:creationId xmlns:a16="http://schemas.microsoft.com/office/drawing/2014/main" id="{D30D0078-13DD-6980-784A-F6BB8D7E7B00}"/>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 name="Title 3">
            <a:extLst>
              <a:ext uri="{FF2B5EF4-FFF2-40B4-BE49-F238E27FC236}">
                <a16:creationId xmlns:a16="http://schemas.microsoft.com/office/drawing/2014/main" id="{069AD545-3969-919E-8642-BA337A994A7F}"/>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5" name="Rectangle: Rounded Corners 61">
            <a:extLst>
              <a:ext uri="{FF2B5EF4-FFF2-40B4-BE49-F238E27FC236}">
                <a16:creationId xmlns:a16="http://schemas.microsoft.com/office/drawing/2014/main" id="{FD634605-4714-4BE2-5EAE-1C72C374FC17}"/>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7" name="Rectangle: Rounded Corners 62">
            <a:extLst>
              <a:ext uri="{FF2B5EF4-FFF2-40B4-BE49-F238E27FC236}">
                <a16:creationId xmlns:a16="http://schemas.microsoft.com/office/drawing/2014/main" id="{5F34C364-A202-8860-21DC-323404B305C4}"/>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9" name="Rectangle: Rounded Corners 63">
            <a:extLst>
              <a:ext uri="{FF2B5EF4-FFF2-40B4-BE49-F238E27FC236}">
                <a16:creationId xmlns:a16="http://schemas.microsoft.com/office/drawing/2014/main" id="{8FBDE716-5826-F500-D55A-1DBF1BF5B7ED}"/>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111" name="Rectangle: Rounded Corners 58">
            <a:extLst>
              <a:ext uri="{FF2B5EF4-FFF2-40B4-BE49-F238E27FC236}">
                <a16:creationId xmlns:a16="http://schemas.microsoft.com/office/drawing/2014/main" id="{024B7405-7165-B977-2924-B4227E6DF9DD}"/>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3" name="Rectangle: Rounded Corners 59">
            <a:extLst>
              <a:ext uri="{FF2B5EF4-FFF2-40B4-BE49-F238E27FC236}">
                <a16:creationId xmlns:a16="http://schemas.microsoft.com/office/drawing/2014/main" id="{944AA97D-316B-29A5-7101-3974D91CD641}"/>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5" name="Rectangle: Rounded Corners 60">
            <a:extLst>
              <a:ext uri="{FF2B5EF4-FFF2-40B4-BE49-F238E27FC236}">
                <a16:creationId xmlns:a16="http://schemas.microsoft.com/office/drawing/2014/main" id="{EE03C678-AA38-CA91-ADD4-13539B081ACC}"/>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39788731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Containers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47732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a:rPr>
              <a:t>Containers in Azure Container Apps can use any development stack of your choice</a:t>
            </a:r>
          </a:p>
        </p:txBody>
      </p:sp>
      <p:sp>
        <p:nvSpPr>
          <p:cNvPr id="8" name="Title 3">
            <a:extLst>
              <a:ext uri="{FF2B5EF4-FFF2-40B4-BE49-F238E27FC236}">
                <a16:creationId xmlns:a16="http://schemas.microsoft.com/office/drawing/2014/main" id="{F6550B2F-043A-4C9B-B46E-46FE3FB3961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C688205D-3C80-4868-A18D-C670FA919FB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320092-AF91-480F-9995-7D9D9D34F37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67393A23-8DCC-477F-85F6-8D663E09D83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2" name="Rectangle 11">
            <a:extLst>
              <a:ext uri="{FF2B5EF4-FFF2-40B4-BE49-F238E27FC236}">
                <a16:creationId xmlns:a16="http://schemas.microsoft.com/office/drawing/2014/main" id="{98FFE414-13CE-4E5A-9873-B73F503DDF4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612BD82A-8E3C-46C9-90DC-4273C628E285}"/>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4" name="Rectangle 13">
            <a:extLst>
              <a:ext uri="{FF2B5EF4-FFF2-40B4-BE49-F238E27FC236}">
                <a16:creationId xmlns:a16="http://schemas.microsoft.com/office/drawing/2014/main" id="{4143B023-C001-4D2A-8BA4-9C8EC25F73C5}"/>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5714A2DC-C490-49F0-9F49-85F0B272AD9A}"/>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7" name="Title 3">
            <a:extLst>
              <a:ext uri="{FF2B5EF4-FFF2-40B4-BE49-F238E27FC236}">
                <a16:creationId xmlns:a16="http://schemas.microsoft.com/office/drawing/2014/main" id="{9F95E43D-5E2F-45D2-AAC7-3AD078EABF4F}"/>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 name="Group 3">
            <a:extLst>
              <a:ext uri="{FF2B5EF4-FFF2-40B4-BE49-F238E27FC236}">
                <a16:creationId xmlns:a16="http://schemas.microsoft.com/office/drawing/2014/main" id="{BC256C27-D085-43A4-8A23-6D86D7E52F7D}"/>
              </a:ext>
            </a:extLst>
          </p:cNvPr>
          <p:cNvGrpSpPr/>
          <p:nvPr/>
        </p:nvGrpSpPr>
        <p:grpSpPr>
          <a:xfrm>
            <a:off x="4931738" y="2953419"/>
            <a:ext cx="1073970" cy="327195"/>
            <a:chOff x="5488755" y="2895015"/>
            <a:chExt cx="1457381" cy="444005"/>
          </a:xfrm>
        </p:grpSpPr>
        <p:sp>
          <p:nvSpPr>
            <p:cNvPr id="23" name="Rectangle: Rounded Corners 22">
              <a:extLst>
                <a:ext uri="{FF2B5EF4-FFF2-40B4-BE49-F238E27FC236}">
                  <a16:creationId xmlns:a16="http://schemas.microsoft.com/office/drawing/2014/main" id="{840FB666-6591-4DAD-99B4-9305AD5545D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6066C95-3FE0-419D-B838-CC90EC2484FA}"/>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8C5D9F9-F731-42F7-AB5F-846DA75C98C8}"/>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27" name="Title 3">
            <a:extLst>
              <a:ext uri="{FF2B5EF4-FFF2-40B4-BE49-F238E27FC236}">
                <a16:creationId xmlns:a16="http://schemas.microsoft.com/office/drawing/2014/main" id="{5A653BD1-F145-4F54-8118-6C6EC4777F77}"/>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1A192D84-9D6E-46BC-A3FF-FB238F99D278}"/>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1F07D88-60D2-4F0B-867C-3317FEA23BCE}"/>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Title 3">
            <a:extLst>
              <a:ext uri="{FF2B5EF4-FFF2-40B4-BE49-F238E27FC236}">
                <a16:creationId xmlns:a16="http://schemas.microsoft.com/office/drawing/2014/main" id="{53252F5E-6C11-4588-BC01-BBD8110C489F}"/>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F7EFF412-4DE8-4D75-BBF8-BDC7A0A774A7}"/>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91873AAD-28E6-40DE-9F81-9E4B78118609}"/>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233545B1-03E8-401F-BF97-4F39657FB5CE}"/>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5750C8A3-A14C-4B36-B428-ECBD5C4D713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5" name="Rectangle 34">
            <a:extLst>
              <a:ext uri="{FF2B5EF4-FFF2-40B4-BE49-F238E27FC236}">
                <a16:creationId xmlns:a16="http://schemas.microsoft.com/office/drawing/2014/main" id="{AA312B7E-D0E7-4E95-9666-7E59166F814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E10ACF0C-8B73-4775-A61D-905B068B48EB}"/>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2" name="Rectangle: Rounded Corners 41">
            <a:extLst>
              <a:ext uri="{FF2B5EF4-FFF2-40B4-BE49-F238E27FC236}">
                <a16:creationId xmlns:a16="http://schemas.microsoft.com/office/drawing/2014/main" id="{54625871-13E7-419E-BD4B-796FDA2159C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55AEFA9-AEB3-42D1-9B15-0388B84DFB41}"/>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1EA68A4A-DD20-44AA-AA2A-F7F9B3FD2B9D}"/>
              </a:ext>
            </a:extLst>
          </p:cNvPr>
          <p:cNvSpPr/>
          <p:nvPr/>
        </p:nvSpPr>
        <p:spPr bwMode="auto">
          <a:xfrm>
            <a:off x="55588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BFC1DC6C-DCD6-4E77-A324-4B7BDC11D84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336D1C8-CDC4-4C70-9814-A810E8AF5F10}"/>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E117FE0F-0EBA-40AC-A03F-15B8E2321879}"/>
              </a:ext>
            </a:extLst>
          </p:cNvPr>
          <p:cNvSpPr/>
          <p:nvPr/>
        </p:nvSpPr>
        <p:spPr bwMode="auto">
          <a:xfrm>
            <a:off x="90767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48" name="Rectangle 47">
            <a:extLst>
              <a:ext uri="{FF2B5EF4-FFF2-40B4-BE49-F238E27FC236}">
                <a16:creationId xmlns:a16="http://schemas.microsoft.com/office/drawing/2014/main" id="{F8B92702-250B-4C7A-9185-7009E51801CB}"/>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C33A6E8D-02CD-4430-993E-BC08AC1C242E}"/>
              </a:ext>
            </a:extLst>
          </p:cNvPr>
          <p:cNvGrpSpPr/>
          <p:nvPr/>
        </p:nvGrpSpPr>
        <p:grpSpPr>
          <a:xfrm>
            <a:off x="6439929" y="2953419"/>
            <a:ext cx="1073970" cy="327195"/>
            <a:chOff x="5488755" y="2895015"/>
            <a:chExt cx="1457381" cy="444005"/>
          </a:xfrm>
        </p:grpSpPr>
        <p:sp>
          <p:nvSpPr>
            <p:cNvPr id="50" name="Rectangle: Rounded Corners 49">
              <a:extLst>
                <a:ext uri="{FF2B5EF4-FFF2-40B4-BE49-F238E27FC236}">
                  <a16:creationId xmlns:a16="http://schemas.microsoft.com/office/drawing/2014/main" id="{BFC97CDE-5A80-42E3-AFCE-BAC375C040F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E455BE29-4F5B-46C0-9254-D86A282BCC83}"/>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2527BE0D-294F-4989-A748-C78C44BCE98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3" name="Rectangle 52">
            <a:extLst>
              <a:ext uri="{FF2B5EF4-FFF2-40B4-BE49-F238E27FC236}">
                <a16:creationId xmlns:a16="http://schemas.microsoft.com/office/drawing/2014/main" id="{E3E81331-11CD-4039-8ED7-A47179A07C74}"/>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5EB2C49C-4D83-4C87-9DDA-818F8E2F7373}"/>
              </a:ext>
            </a:extLst>
          </p:cNvPr>
          <p:cNvGrpSpPr/>
          <p:nvPr/>
        </p:nvGrpSpPr>
        <p:grpSpPr>
          <a:xfrm>
            <a:off x="8456172" y="2953419"/>
            <a:ext cx="1073970" cy="327195"/>
            <a:chOff x="5488755" y="2895015"/>
            <a:chExt cx="1457381" cy="444005"/>
          </a:xfrm>
        </p:grpSpPr>
        <p:sp>
          <p:nvSpPr>
            <p:cNvPr id="55" name="Rectangle: Rounded Corners 54">
              <a:extLst>
                <a:ext uri="{FF2B5EF4-FFF2-40B4-BE49-F238E27FC236}">
                  <a16:creationId xmlns:a16="http://schemas.microsoft.com/office/drawing/2014/main" id="{5C29CAA8-A95F-4C39-905C-5A508BDC223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598C420-4FE9-4EB8-882D-C60FCE82B6A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8EFC095-E381-4F10-A341-CE2DD91278A0}"/>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8" name="Rectangle 57">
            <a:extLst>
              <a:ext uri="{FF2B5EF4-FFF2-40B4-BE49-F238E27FC236}">
                <a16:creationId xmlns:a16="http://schemas.microsoft.com/office/drawing/2014/main" id="{66B64E37-4657-4393-A0CB-27D679EBA417}"/>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C20A122C-15ED-4CEE-A8F5-E8C8BB4746B8}"/>
              </a:ext>
            </a:extLst>
          </p:cNvPr>
          <p:cNvGrpSpPr/>
          <p:nvPr/>
        </p:nvGrpSpPr>
        <p:grpSpPr>
          <a:xfrm>
            <a:off x="9964363" y="2953419"/>
            <a:ext cx="1073970" cy="327195"/>
            <a:chOff x="5488755" y="2895015"/>
            <a:chExt cx="1457381" cy="444005"/>
          </a:xfrm>
        </p:grpSpPr>
        <p:sp>
          <p:nvSpPr>
            <p:cNvPr id="60" name="Rectangle: Rounded Corners 59">
              <a:extLst>
                <a:ext uri="{FF2B5EF4-FFF2-40B4-BE49-F238E27FC236}">
                  <a16:creationId xmlns:a16="http://schemas.microsoft.com/office/drawing/2014/main" id="{655F7E9F-945A-4E84-AE93-82A9F74B06B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F48624A3-FB66-46D9-B7C6-6E753BCB71FB}"/>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05315B4D-5628-4955-BEE5-C2AD7A65060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 name="Title 3">
            <a:extLst>
              <a:ext uri="{FF2B5EF4-FFF2-40B4-BE49-F238E27FC236}">
                <a16:creationId xmlns:a16="http://schemas.microsoft.com/office/drawing/2014/main" id="{4227BA5E-658F-4A03-A445-1AD73215FFB3}"/>
              </a:ext>
            </a:extLst>
          </p:cNvPr>
          <p:cNvSpPr txBox="1">
            <a:spLocks/>
          </p:cNvSpPr>
          <p:nvPr/>
        </p:nvSpPr>
        <p:spPr>
          <a:xfrm>
            <a:off x="6287915" y="2397628"/>
            <a:ext cx="62382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7" name="Title 3">
            <a:extLst>
              <a:ext uri="{FF2B5EF4-FFF2-40B4-BE49-F238E27FC236}">
                <a16:creationId xmlns:a16="http://schemas.microsoft.com/office/drawing/2014/main" id="{5FF0A120-0527-4A0B-9C5A-527B8637DE0C}"/>
              </a:ext>
            </a:extLst>
          </p:cNvPr>
          <p:cNvSpPr txBox="1">
            <a:spLocks/>
          </p:cNvSpPr>
          <p:nvPr/>
        </p:nvSpPr>
        <p:spPr>
          <a:xfrm>
            <a:off x="9813959" y="2403315"/>
            <a:ext cx="59069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2873302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D9F4C0-8E24-4EFA-A536-D1AC83405B7D}"/>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Revisions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Revisions are immutable version snapshots of a container app</a:t>
            </a:r>
          </a:p>
        </p:txBody>
      </p:sp>
      <p:sp>
        <p:nvSpPr>
          <p:cNvPr id="8" name="Title 3">
            <a:extLst>
              <a:ext uri="{FF2B5EF4-FFF2-40B4-BE49-F238E27FC236}">
                <a16:creationId xmlns:a16="http://schemas.microsoft.com/office/drawing/2014/main" id="{D5D0F72F-0F36-451E-8BDA-B5CA4F4BCC8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92D4D9B5-218B-45B0-9165-50511139E3D6}"/>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Title 3">
            <a:extLst>
              <a:ext uri="{FF2B5EF4-FFF2-40B4-BE49-F238E27FC236}">
                <a16:creationId xmlns:a16="http://schemas.microsoft.com/office/drawing/2014/main" id="{617C077B-6B8F-48B7-9E43-D393043306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0E43E43B-6E97-49EA-B590-B2F2CA822F5E}"/>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14EF577-CA2A-4E45-BB12-8D124D6779E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3">
            <a:extLst>
              <a:ext uri="{FF2B5EF4-FFF2-40B4-BE49-F238E27FC236}">
                <a16:creationId xmlns:a16="http://schemas.microsoft.com/office/drawing/2014/main" id="{BF7CDCE8-EF07-4FB8-87A2-1843A242153A}"/>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3" name="Rectangle 32">
            <a:extLst>
              <a:ext uri="{FF2B5EF4-FFF2-40B4-BE49-F238E27FC236}">
                <a16:creationId xmlns:a16="http://schemas.microsoft.com/office/drawing/2014/main" id="{109BBD90-B214-4747-BFD8-8DD9CC5F8F0C}"/>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356922B9-3EB2-4961-B57F-33D1974D6B9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2" name="Rectangle: Rounded Corners 41">
            <a:extLst>
              <a:ext uri="{FF2B5EF4-FFF2-40B4-BE49-F238E27FC236}">
                <a16:creationId xmlns:a16="http://schemas.microsoft.com/office/drawing/2014/main" id="{4A3712AB-B8DF-460B-ADB3-6B5DBD00779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ADB537A-D777-4438-BC4D-C5611A661092}"/>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F0527516-7F38-4C0A-BBBF-51F3BE6F27A4}"/>
              </a:ext>
            </a:extLst>
          </p:cNvPr>
          <p:cNvSpPr/>
          <p:nvPr/>
        </p:nvSpPr>
        <p:spPr bwMode="auto">
          <a:xfrm>
            <a:off x="5558828" y="5261978"/>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BFA25C98-DB1B-427B-BF2A-FE759F45221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7" name="TextBox 6">
            <a:extLst>
              <a:ext uri="{FF2B5EF4-FFF2-40B4-BE49-F238E27FC236}">
                <a16:creationId xmlns:a16="http://schemas.microsoft.com/office/drawing/2014/main" id="{9D835D60-3001-FD85-26B5-A5BC1A9B212A}"/>
              </a:ext>
            </a:extLst>
          </p:cNvPr>
          <p:cNvSpPr txBox="1"/>
          <p:nvPr/>
        </p:nvSpPr>
        <p:spPr>
          <a:xfrm>
            <a:off x="6217445" y="4006544"/>
            <a:ext cx="1317668" cy="169277"/>
          </a:xfrm>
          <a:prstGeom prst="rect">
            <a:avLst/>
          </a:prstGeom>
          <a:noFill/>
        </p:spPr>
        <p:txBody>
          <a:bodyPr wrap="none" lIns="0" tIns="0" rIns="0" bIns="0" rtlCol="0">
            <a:spAutoFit/>
          </a:bodyPr>
          <a:lstStyle/>
          <a:p>
            <a:pPr algn="l"/>
            <a:r>
              <a:rPr lang="en-US" sz="1100" i="1"/>
              <a:t>Single-revision mode</a:t>
            </a:r>
          </a:p>
        </p:txBody>
      </p:sp>
      <p:sp>
        <p:nvSpPr>
          <p:cNvPr id="12" name="TextBox 11">
            <a:extLst>
              <a:ext uri="{FF2B5EF4-FFF2-40B4-BE49-F238E27FC236}">
                <a16:creationId xmlns:a16="http://schemas.microsoft.com/office/drawing/2014/main" id="{4BD79D35-DF47-C12B-9A32-97547EE76CAB}"/>
              </a:ext>
            </a:extLst>
          </p:cNvPr>
          <p:cNvSpPr txBox="1"/>
          <p:nvPr/>
        </p:nvSpPr>
        <p:spPr>
          <a:xfrm>
            <a:off x="6233831" y="1639538"/>
            <a:ext cx="1259960" cy="169277"/>
          </a:xfrm>
          <a:prstGeom prst="rect">
            <a:avLst/>
          </a:prstGeom>
          <a:noFill/>
        </p:spPr>
        <p:txBody>
          <a:bodyPr wrap="none" lIns="0" tIns="0" rIns="0" bIns="0" rtlCol="0">
            <a:spAutoFit/>
          </a:bodyPr>
          <a:lstStyle/>
          <a:p>
            <a:pPr algn="l"/>
            <a:r>
              <a:rPr lang="en-US" sz="1100" i="1"/>
              <a:t>Multi-revision mode</a:t>
            </a:r>
          </a:p>
        </p:txBody>
      </p:sp>
      <p:sp>
        <p:nvSpPr>
          <p:cNvPr id="15" name="Rectangle 14">
            <a:extLst>
              <a:ext uri="{FF2B5EF4-FFF2-40B4-BE49-F238E27FC236}">
                <a16:creationId xmlns:a16="http://schemas.microsoft.com/office/drawing/2014/main" id="{13B60209-511E-70E5-4000-3D49C7E387DE}"/>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itle 3">
            <a:extLst>
              <a:ext uri="{FF2B5EF4-FFF2-40B4-BE49-F238E27FC236}">
                <a16:creationId xmlns:a16="http://schemas.microsoft.com/office/drawing/2014/main" id="{7014BFAB-7A97-F7BA-65E5-DD0A70D4BE3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9" name="Rectangle 18">
            <a:extLst>
              <a:ext uri="{FF2B5EF4-FFF2-40B4-BE49-F238E27FC236}">
                <a16:creationId xmlns:a16="http://schemas.microsoft.com/office/drawing/2014/main" id="{39EC26D9-AF75-CD5B-066A-1CF0C42FACE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Title 3">
            <a:extLst>
              <a:ext uri="{FF2B5EF4-FFF2-40B4-BE49-F238E27FC236}">
                <a16:creationId xmlns:a16="http://schemas.microsoft.com/office/drawing/2014/main" id="{420658BB-4DF3-9E1C-89E4-FB80D84010F2}"/>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3" name="Rectangle 22">
            <a:extLst>
              <a:ext uri="{FF2B5EF4-FFF2-40B4-BE49-F238E27FC236}">
                <a16:creationId xmlns:a16="http://schemas.microsoft.com/office/drawing/2014/main" id="{B57285BF-1522-72A9-F21F-533E5D0B03FD}"/>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Title 3">
            <a:extLst>
              <a:ext uri="{FF2B5EF4-FFF2-40B4-BE49-F238E27FC236}">
                <a16:creationId xmlns:a16="http://schemas.microsoft.com/office/drawing/2014/main" id="{43995B52-8B52-D81F-C5BA-12AE5418015B}"/>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37" name="Rectangle 36">
            <a:extLst>
              <a:ext uri="{FF2B5EF4-FFF2-40B4-BE49-F238E27FC236}">
                <a16:creationId xmlns:a16="http://schemas.microsoft.com/office/drawing/2014/main" id="{FCC2EE4D-ECBB-61AC-7F66-F0A724187F54}"/>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Title 3">
            <a:extLst>
              <a:ext uri="{FF2B5EF4-FFF2-40B4-BE49-F238E27FC236}">
                <a16:creationId xmlns:a16="http://schemas.microsoft.com/office/drawing/2014/main" id="{76B032B0-EFA3-180C-4AB5-D1EB7404116E}"/>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9" name="Rectangle: Rounded Corners 31">
            <a:extLst>
              <a:ext uri="{FF2B5EF4-FFF2-40B4-BE49-F238E27FC236}">
                <a16:creationId xmlns:a16="http://schemas.microsoft.com/office/drawing/2014/main" id="{10F3C5EE-A181-C821-68F1-02150DEE266D}"/>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32">
            <a:extLst>
              <a:ext uri="{FF2B5EF4-FFF2-40B4-BE49-F238E27FC236}">
                <a16:creationId xmlns:a16="http://schemas.microsoft.com/office/drawing/2014/main" id="{B24904E9-6799-1BC6-98B1-4B1A052A4B2E}"/>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33" descr="Containers">
            <a:extLst>
              <a:ext uri="{FF2B5EF4-FFF2-40B4-BE49-F238E27FC236}">
                <a16:creationId xmlns:a16="http://schemas.microsoft.com/office/drawing/2014/main" id="{AE374292-A7ED-7C51-B465-E969078CF182}"/>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55" name="Rectangle: Rounded Corners 41">
            <a:extLst>
              <a:ext uri="{FF2B5EF4-FFF2-40B4-BE49-F238E27FC236}">
                <a16:creationId xmlns:a16="http://schemas.microsoft.com/office/drawing/2014/main" id="{EFDA5658-9828-DFFF-43A5-626FE24B86C2}"/>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42">
            <a:extLst>
              <a:ext uri="{FF2B5EF4-FFF2-40B4-BE49-F238E27FC236}">
                <a16:creationId xmlns:a16="http://schemas.microsoft.com/office/drawing/2014/main" id="{9EE724F6-9371-475E-C523-3ECFFF9BA574}"/>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9" name="Rectangle: Rounded Corners 43" descr="Containers">
            <a:extLst>
              <a:ext uri="{FF2B5EF4-FFF2-40B4-BE49-F238E27FC236}">
                <a16:creationId xmlns:a16="http://schemas.microsoft.com/office/drawing/2014/main" id="{5E6D4BDA-97FD-1B7C-E9FD-20404A58BF01}"/>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29270530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4A31-1492-E26C-D998-7AC9F1A6F056}"/>
              </a:ext>
            </a:extLst>
          </p:cNvPr>
          <p:cNvSpPr>
            <a:spLocks noGrp="1"/>
          </p:cNvSpPr>
          <p:nvPr>
            <p:ph type="title"/>
          </p:nvPr>
        </p:nvSpPr>
        <p:spPr/>
        <p:txBody>
          <a:bodyPr/>
          <a:lstStyle/>
          <a:p>
            <a:r>
              <a:rPr lang="en-US" dirty="0"/>
              <a:t>Revision-scope vs Application-scope changes</a:t>
            </a:r>
          </a:p>
        </p:txBody>
      </p:sp>
      <p:sp>
        <p:nvSpPr>
          <p:cNvPr id="3" name="Content Placeholder 2">
            <a:extLst>
              <a:ext uri="{FF2B5EF4-FFF2-40B4-BE49-F238E27FC236}">
                <a16:creationId xmlns:a16="http://schemas.microsoft.com/office/drawing/2014/main" id="{68A9CDAA-476A-D5F4-3E9C-F282D400DA62}"/>
              </a:ext>
            </a:extLst>
          </p:cNvPr>
          <p:cNvSpPr>
            <a:spLocks noGrp="1"/>
          </p:cNvSpPr>
          <p:nvPr>
            <p:ph sz="quarter" idx="12"/>
          </p:nvPr>
        </p:nvSpPr>
        <p:spPr>
          <a:xfrm>
            <a:off x="584200" y="1435100"/>
            <a:ext cx="5211763" cy="3225498"/>
          </a:xfrm>
        </p:spPr>
        <p:txBody>
          <a:bodyPr/>
          <a:lstStyle/>
          <a:p>
            <a:r>
              <a:rPr lang="en-US" i="1" dirty="0"/>
              <a:t>Revision-scope</a:t>
            </a:r>
            <a:r>
              <a:rPr lang="en-US" dirty="0"/>
              <a:t> change is any change to the template of the container app</a:t>
            </a:r>
          </a:p>
          <a:p>
            <a:r>
              <a:rPr lang="en-US" dirty="0"/>
              <a:t>Includes:</a:t>
            </a:r>
          </a:p>
          <a:p>
            <a:pPr lvl="1"/>
            <a:r>
              <a:rPr lang="en-US" dirty="0"/>
              <a:t>Revision suffix changes</a:t>
            </a:r>
          </a:p>
          <a:p>
            <a:pPr lvl="1"/>
            <a:r>
              <a:rPr lang="en-US" dirty="0"/>
              <a:t>Container configuration and image changes</a:t>
            </a:r>
          </a:p>
          <a:p>
            <a:pPr lvl="1"/>
            <a:r>
              <a:rPr lang="en-US" dirty="0"/>
              <a:t>Scale rules for the container</a:t>
            </a:r>
          </a:p>
        </p:txBody>
      </p:sp>
      <p:sp>
        <p:nvSpPr>
          <p:cNvPr id="4" name="Content Placeholder 3">
            <a:extLst>
              <a:ext uri="{FF2B5EF4-FFF2-40B4-BE49-F238E27FC236}">
                <a16:creationId xmlns:a16="http://schemas.microsoft.com/office/drawing/2014/main" id="{1D670E91-00C3-D4DE-5459-08245D1196CE}"/>
              </a:ext>
            </a:extLst>
          </p:cNvPr>
          <p:cNvSpPr>
            <a:spLocks noGrp="1"/>
          </p:cNvSpPr>
          <p:nvPr>
            <p:ph sz="quarter" idx="13"/>
          </p:nvPr>
        </p:nvSpPr>
        <p:spPr>
          <a:xfrm>
            <a:off x="6389688" y="1435100"/>
            <a:ext cx="5219700" cy="3656386"/>
          </a:xfrm>
        </p:spPr>
        <p:txBody>
          <a:bodyPr/>
          <a:lstStyle/>
          <a:p>
            <a:r>
              <a:rPr lang="en-US" i="1" dirty="0"/>
              <a:t>Application-scope</a:t>
            </a:r>
            <a:r>
              <a:rPr lang="en-US" dirty="0"/>
              <a:t> changes are changes to the configuration of the container app.</a:t>
            </a:r>
          </a:p>
          <a:p>
            <a:r>
              <a:rPr lang="en-US" dirty="0"/>
              <a:t>Includes:</a:t>
            </a:r>
          </a:p>
          <a:p>
            <a:pPr lvl="1"/>
            <a:r>
              <a:rPr lang="en-US" dirty="0"/>
              <a:t>Secret values</a:t>
            </a:r>
          </a:p>
          <a:p>
            <a:pPr lvl="1"/>
            <a:r>
              <a:rPr lang="en-US" dirty="0"/>
              <a:t>Revision mode</a:t>
            </a:r>
          </a:p>
          <a:p>
            <a:pPr lvl="1"/>
            <a:r>
              <a:rPr lang="en-US" dirty="0"/>
              <a:t>Ingress configuration</a:t>
            </a:r>
          </a:p>
          <a:p>
            <a:pPr lvl="1"/>
            <a:r>
              <a:rPr lang="en-US" dirty="0" err="1"/>
              <a:t>Dapr</a:t>
            </a:r>
            <a:r>
              <a:rPr lang="en-US" dirty="0"/>
              <a:t> Settings</a:t>
            </a:r>
          </a:p>
          <a:p>
            <a:pPr lvl="1"/>
            <a:r>
              <a:rPr lang="en-US" dirty="0"/>
              <a:t>Credentials for private container registries.</a:t>
            </a:r>
          </a:p>
        </p:txBody>
      </p:sp>
    </p:spTree>
    <p:extLst>
      <p:ext uri="{BB962C8B-B14F-4D97-AF65-F5344CB8AC3E}">
        <p14:creationId xmlns:p14="http://schemas.microsoft.com/office/powerpoint/2010/main" val="5778544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6E54-26EF-392E-E46A-D22BC5888718}"/>
              </a:ext>
            </a:extLst>
          </p:cNvPr>
          <p:cNvSpPr>
            <a:spLocks noGrp="1"/>
          </p:cNvSpPr>
          <p:nvPr>
            <p:ph type="title"/>
          </p:nvPr>
        </p:nvSpPr>
        <p:spPr/>
        <p:txBody>
          <a:bodyPr/>
          <a:lstStyle/>
          <a:p>
            <a:r>
              <a:rPr lang="en-US" dirty="0"/>
              <a:t>Revision Mode</a:t>
            </a:r>
          </a:p>
        </p:txBody>
      </p:sp>
      <p:sp>
        <p:nvSpPr>
          <p:cNvPr id="7" name="Text Placeholder 6">
            <a:extLst>
              <a:ext uri="{FF2B5EF4-FFF2-40B4-BE49-F238E27FC236}">
                <a16:creationId xmlns:a16="http://schemas.microsoft.com/office/drawing/2014/main" id="{E5BC22D0-E48C-02BC-2F86-E26E754C075D}"/>
              </a:ext>
            </a:extLst>
          </p:cNvPr>
          <p:cNvSpPr>
            <a:spLocks noGrp="1"/>
          </p:cNvSpPr>
          <p:nvPr>
            <p:ph type="body" sz="quarter" idx="16"/>
          </p:nvPr>
        </p:nvSpPr>
        <p:spPr/>
        <p:txBody>
          <a:bodyPr/>
          <a:lstStyle/>
          <a:p>
            <a:r>
              <a:rPr lang="en-US" dirty="0"/>
              <a:t>Single revision</a:t>
            </a:r>
          </a:p>
        </p:txBody>
      </p:sp>
      <p:sp>
        <p:nvSpPr>
          <p:cNvPr id="5" name="Content Placeholder 4">
            <a:extLst>
              <a:ext uri="{FF2B5EF4-FFF2-40B4-BE49-F238E27FC236}">
                <a16:creationId xmlns:a16="http://schemas.microsoft.com/office/drawing/2014/main" id="{FC5C1DC8-1BAC-2458-1783-D23398A07832}"/>
              </a:ext>
            </a:extLst>
          </p:cNvPr>
          <p:cNvSpPr>
            <a:spLocks noGrp="1"/>
          </p:cNvSpPr>
          <p:nvPr>
            <p:ph sz="quarter" idx="11"/>
          </p:nvPr>
        </p:nvSpPr>
        <p:spPr>
          <a:xfrm>
            <a:off x="588963" y="2081212"/>
            <a:ext cx="5214937" cy="1181862"/>
          </a:xfrm>
        </p:spPr>
        <p:txBody>
          <a:bodyPr/>
          <a:lstStyle/>
          <a:p>
            <a:r>
              <a:rPr lang="en-US" dirty="0"/>
              <a:t>Only one revision is active at a time</a:t>
            </a:r>
          </a:p>
          <a:p>
            <a:r>
              <a:rPr lang="en-US" dirty="0"/>
              <a:t>The latest version replaces the active revision</a:t>
            </a:r>
          </a:p>
        </p:txBody>
      </p:sp>
      <p:sp>
        <p:nvSpPr>
          <p:cNvPr id="8" name="Text Placeholder 7">
            <a:extLst>
              <a:ext uri="{FF2B5EF4-FFF2-40B4-BE49-F238E27FC236}">
                <a16:creationId xmlns:a16="http://schemas.microsoft.com/office/drawing/2014/main" id="{01A3CA03-FD01-1103-5BAE-384E4E037770}"/>
              </a:ext>
            </a:extLst>
          </p:cNvPr>
          <p:cNvSpPr>
            <a:spLocks noGrp="1"/>
          </p:cNvSpPr>
          <p:nvPr>
            <p:ph type="body" sz="quarter" idx="17"/>
          </p:nvPr>
        </p:nvSpPr>
        <p:spPr/>
        <p:txBody>
          <a:bodyPr/>
          <a:lstStyle/>
          <a:p>
            <a:r>
              <a:rPr lang="en-US" dirty="0"/>
              <a:t>Multiple revisions</a:t>
            </a:r>
          </a:p>
        </p:txBody>
      </p:sp>
      <p:sp>
        <p:nvSpPr>
          <p:cNvPr id="6" name="Content Placeholder 5">
            <a:extLst>
              <a:ext uri="{FF2B5EF4-FFF2-40B4-BE49-F238E27FC236}">
                <a16:creationId xmlns:a16="http://schemas.microsoft.com/office/drawing/2014/main" id="{39AAAC71-158A-408D-E64E-E09B01748C57}"/>
              </a:ext>
            </a:extLst>
          </p:cNvPr>
          <p:cNvSpPr>
            <a:spLocks noGrp="1"/>
          </p:cNvSpPr>
          <p:nvPr>
            <p:ph sz="quarter" idx="13"/>
          </p:nvPr>
        </p:nvSpPr>
        <p:spPr>
          <a:xfrm>
            <a:off x="6394451" y="2081212"/>
            <a:ext cx="5214937" cy="2363724"/>
          </a:xfrm>
        </p:spPr>
        <p:txBody>
          <a:bodyPr/>
          <a:lstStyle/>
          <a:p>
            <a:r>
              <a:rPr lang="en-US" dirty="0"/>
              <a:t>Can run multiple revisions of your app simultaneously.</a:t>
            </a:r>
          </a:p>
          <a:p>
            <a:r>
              <a:rPr lang="en-US" dirty="0"/>
              <a:t>Use revision labels to direct traffic to specific revisions.</a:t>
            </a:r>
          </a:p>
          <a:p>
            <a:r>
              <a:rPr lang="en-US" dirty="0"/>
              <a:t>Revisions remain active until we deactivate them</a:t>
            </a:r>
          </a:p>
        </p:txBody>
      </p:sp>
    </p:spTree>
    <p:extLst>
      <p:ext uri="{BB962C8B-B14F-4D97-AF65-F5344CB8AC3E}">
        <p14:creationId xmlns:p14="http://schemas.microsoft.com/office/powerpoint/2010/main" val="24841833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Replicas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lang="en-US" sz="2400">
                <a:solidFill>
                  <a:srgbClr val="FFFFFF"/>
                </a:solidFill>
                <a:latin typeface="Segoe UI"/>
              </a:rPr>
              <a:t>Replicas are the unit of scale in container apps, with the default replica count being 0</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 name="Rectangle 9">
            <a:extLst>
              <a:ext uri="{FF2B5EF4-FFF2-40B4-BE49-F238E27FC236}">
                <a16:creationId xmlns:a16="http://schemas.microsoft.com/office/drawing/2014/main" id="{025D6321-0B63-AD7C-906E-5D4932B508A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 name="Title 3">
            <a:extLst>
              <a:ext uri="{FF2B5EF4-FFF2-40B4-BE49-F238E27FC236}">
                <a16:creationId xmlns:a16="http://schemas.microsoft.com/office/drawing/2014/main" id="{CE9550D4-EA6F-00B0-7E3A-916F3EDF57CB}"/>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2" name="Title 3">
            <a:extLst>
              <a:ext uri="{FF2B5EF4-FFF2-40B4-BE49-F238E27FC236}">
                <a16:creationId xmlns:a16="http://schemas.microsoft.com/office/drawing/2014/main" id="{ED264FC8-E39E-214C-6B4D-7121A7821E3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36" name="Rectangle 35">
            <a:extLst>
              <a:ext uri="{FF2B5EF4-FFF2-40B4-BE49-F238E27FC236}">
                <a16:creationId xmlns:a16="http://schemas.microsoft.com/office/drawing/2014/main" id="{1120D114-96F0-9896-844F-CB0CBD54F809}"/>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10F6AA16-C3BF-64A8-7DF0-DA560860BA8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56E0AF6D-BEB0-3300-698B-CDAC9EB64CC4}"/>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6" name="Rectangle 55">
            <a:extLst>
              <a:ext uri="{FF2B5EF4-FFF2-40B4-BE49-F238E27FC236}">
                <a16:creationId xmlns:a16="http://schemas.microsoft.com/office/drawing/2014/main" id="{B060366E-2D9B-9323-6DAB-7317680601EB}"/>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Title 3">
            <a:extLst>
              <a:ext uri="{FF2B5EF4-FFF2-40B4-BE49-F238E27FC236}">
                <a16:creationId xmlns:a16="http://schemas.microsoft.com/office/drawing/2014/main" id="{5AC23719-F9AF-464B-748B-46B21F17F419}"/>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60" name="Rectangle 59">
            <a:extLst>
              <a:ext uri="{FF2B5EF4-FFF2-40B4-BE49-F238E27FC236}">
                <a16:creationId xmlns:a16="http://schemas.microsoft.com/office/drawing/2014/main" id="{1FFAAF30-43F0-8345-D77B-23300248F98F}"/>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Title 3">
            <a:extLst>
              <a:ext uri="{FF2B5EF4-FFF2-40B4-BE49-F238E27FC236}">
                <a16:creationId xmlns:a16="http://schemas.microsoft.com/office/drawing/2014/main" id="{57F87473-29B7-1D49-A5DC-C562F884E655}"/>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4" name="Rectangle 63">
            <a:extLst>
              <a:ext uri="{FF2B5EF4-FFF2-40B4-BE49-F238E27FC236}">
                <a16:creationId xmlns:a16="http://schemas.microsoft.com/office/drawing/2014/main" id="{7336ED92-19FC-89AD-6D27-B06C2D2A818F}"/>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Title 3">
            <a:extLst>
              <a:ext uri="{FF2B5EF4-FFF2-40B4-BE49-F238E27FC236}">
                <a16:creationId xmlns:a16="http://schemas.microsoft.com/office/drawing/2014/main" id="{8AA7D16A-364D-F5EC-5CF6-3A6BE9858E64}"/>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8" name="Rectangle: Rounded Corners 31">
            <a:extLst>
              <a:ext uri="{FF2B5EF4-FFF2-40B4-BE49-F238E27FC236}">
                <a16:creationId xmlns:a16="http://schemas.microsoft.com/office/drawing/2014/main" id="{CB73CF3E-4AE4-23E3-B721-8A832F46A03B}"/>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0" name="Rectangle: Rounded Corners 32">
            <a:extLst>
              <a:ext uri="{FF2B5EF4-FFF2-40B4-BE49-F238E27FC236}">
                <a16:creationId xmlns:a16="http://schemas.microsoft.com/office/drawing/2014/main" id="{ACE13766-EB50-75B7-FC64-FAB64E677B7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2" name="Rectangle: Rounded Corners 33" descr="Containers">
            <a:extLst>
              <a:ext uri="{FF2B5EF4-FFF2-40B4-BE49-F238E27FC236}">
                <a16:creationId xmlns:a16="http://schemas.microsoft.com/office/drawing/2014/main" id="{63730739-C1B5-99A7-0852-3F2FF7EB894D}"/>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74" name="Rectangle: Rounded Corners 41">
            <a:extLst>
              <a:ext uri="{FF2B5EF4-FFF2-40B4-BE49-F238E27FC236}">
                <a16:creationId xmlns:a16="http://schemas.microsoft.com/office/drawing/2014/main" id="{C64F189A-D2D6-FDD5-0BFC-09EA491323CD}"/>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6" name="Rectangle: Rounded Corners 42">
            <a:extLst>
              <a:ext uri="{FF2B5EF4-FFF2-40B4-BE49-F238E27FC236}">
                <a16:creationId xmlns:a16="http://schemas.microsoft.com/office/drawing/2014/main" id="{F0761E42-8A0A-CCF9-F87E-16A4BDC99CDA}"/>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43" descr="Containers">
            <a:extLst>
              <a:ext uri="{FF2B5EF4-FFF2-40B4-BE49-F238E27FC236}">
                <a16:creationId xmlns:a16="http://schemas.microsoft.com/office/drawing/2014/main" id="{3DFA6E74-06C5-3995-CBAE-6CD4C448AB92}"/>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0" name="Title 3">
            <a:extLst>
              <a:ext uri="{FF2B5EF4-FFF2-40B4-BE49-F238E27FC236}">
                <a16:creationId xmlns:a16="http://schemas.microsoft.com/office/drawing/2014/main" id="{4D1338AD-A695-7EDB-8D55-1A86BEB13783}"/>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82" name="Rectangle 81">
            <a:extLst>
              <a:ext uri="{FF2B5EF4-FFF2-40B4-BE49-F238E27FC236}">
                <a16:creationId xmlns:a16="http://schemas.microsoft.com/office/drawing/2014/main" id="{B27B8BB3-E553-80D6-006D-B759951AEBEB}"/>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FD3EB864-B8C0-D1D6-CA47-04D115ABF71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Title 3">
            <a:extLst>
              <a:ext uri="{FF2B5EF4-FFF2-40B4-BE49-F238E27FC236}">
                <a16:creationId xmlns:a16="http://schemas.microsoft.com/office/drawing/2014/main" id="{2BA23C97-B837-792A-2F06-C5D0F3242252}"/>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90" name="Rectangle 89">
            <a:extLst>
              <a:ext uri="{FF2B5EF4-FFF2-40B4-BE49-F238E27FC236}">
                <a16:creationId xmlns:a16="http://schemas.microsoft.com/office/drawing/2014/main" id="{EDCBDD52-6243-98CC-86CB-F71AD4219189}"/>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4" name="Title 3">
            <a:extLst>
              <a:ext uri="{FF2B5EF4-FFF2-40B4-BE49-F238E27FC236}">
                <a16:creationId xmlns:a16="http://schemas.microsoft.com/office/drawing/2014/main" id="{BA9B2C90-7A66-5E2D-74B1-EECE4738CCB1}"/>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96" name="Rectangle 95">
            <a:extLst>
              <a:ext uri="{FF2B5EF4-FFF2-40B4-BE49-F238E27FC236}">
                <a16:creationId xmlns:a16="http://schemas.microsoft.com/office/drawing/2014/main" id="{14ED68CD-A4DE-F5B5-0863-041F995BF2CF}"/>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8" name="Title 3">
            <a:extLst>
              <a:ext uri="{FF2B5EF4-FFF2-40B4-BE49-F238E27FC236}">
                <a16:creationId xmlns:a16="http://schemas.microsoft.com/office/drawing/2014/main" id="{EA1D2716-77AE-208B-EC13-1BAAD92C328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0" name="Rectangle 99">
            <a:extLst>
              <a:ext uri="{FF2B5EF4-FFF2-40B4-BE49-F238E27FC236}">
                <a16:creationId xmlns:a16="http://schemas.microsoft.com/office/drawing/2014/main" id="{D1A44844-EB10-0766-98CA-6E0F10F1B22D}"/>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Title 3">
            <a:extLst>
              <a:ext uri="{FF2B5EF4-FFF2-40B4-BE49-F238E27FC236}">
                <a16:creationId xmlns:a16="http://schemas.microsoft.com/office/drawing/2014/main" id="{E14DC989-9260-0B10-C7CD-D1C7B766484A}"/>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4" name="Rectangle: Rounded Corners 61">
            <a:extLst>
              <a:ext uri="{FF2B5EF4-FFF2-40B4-BE49-F238E27FC236}">
                <a16:creationId xmlns:a16="http://schemas.microsoft.com/office/drawing/2014/main" id="{42610F64-8AFF-3A50-06DE-82E3BCB8B998}"/>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6" name="Rectangle: Rounded Corners 62">
            <a:extLst>
              <a:ext uri="{FF2B5EF4-FFF2-40B4-BE49-F238E27FC236}">
                <a16:creationId xmlns:a16="http://schemas.microsoft.com/office/drawing/2014/main" id="{B6465B0B-E338-71AD-49B5-B4C78E06CC03}"/>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8" name="Rectangle: Rounded Corners 63">
            <a:extLst>
              <a:ext uri="{FF2B5EF4-FFF2-40B4-BE49-F238E27FC236}">
                <a16:creationId xmlns:a16="http://schemas.microsoft.com/office/drawing/2014/main" id="{11811717-1C2F-97EB-708E-E9B67004BE17}"/>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110" name="Rectangle: Rounded Corners 58">
            <a:extLst>
              <a:ext uri="{FF2B5EF4-FFF2-40B4-BE49-F238E27FC236}">
                <a16:creationId xmlns:a16="http://schemas.microsoft.com/office/drawing/2014/main" id="{D96ADAF8-BA1B-A363-9490-41A85681271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2" name="Rectangle: Rounded Corners 59">
            <a:extLst>
              <a:ext uri="{FF2B5EF4-FFF2-40B4-BE49-F238E27FC236}">
                <a16:creationId xmlns:a16="http://schemas.microsoft.com/office/drawing/2014/main" id="{89A7A8F0-16F9-1208-895F-3B220B31F732}"/>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4" name="Rectangle: Rounded Corners 60">
            <a:extLst>
              <a:ext uri="{FF2B5EF4-FFF2-40B4-BE49-F238E27FC236}">
                <a16:creationId xmlns:a16="http://schemas.microsoft.com/office/drawing/2014/main" id="{AE30791C-49BC-A5BD-A9AE-4FA9CAC9D32B}"/>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33276919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B3DE-A8BA-FA36-710A-6961CE1BB510}"/>
              </a:ext>
            </a:extLst>
          </p:cNvPr>
          <p:cNvSpPr>
            <a:spLocks noGrp="1"/>
          </p:cNvSpPr>
          <p:nvPr>
            <p:ph type="title"/>
          </p:nvPr>
        </p:nvSpPr>
        <p:spPr/>
        <p:txBody>
          <a:bodyPr/>
          <a:lstStyle/>
          <a:p>
            <a:r>
              <a:rPr lang="en-US" dirty="0"/>
              <a:t>Networking Architecture</a:t>
            </a:r>
          </a:p>
        </p:txBody>
      </p:sp>
      <p:sp>
        <p:nvSpPr>
          <p:cNvPr id="3" name="Text Placeholder 2">
            <a:extLst>
              <a:ext uri="{FF2B5EF4-FFF2-40B4-BE49-F238E27FC236}">
                <a16:creationId xmlns:a16="http://schemas.microsoft.com/office/drawing/2014/main" id="{3A5E89C7-4EE1-8C83-8FDB-48949F57C83F}"/>
              </a:ext>
            </a:extLst>
          </p:cNvPr>
          <p:cNvSpPr>
            <a:spLocks noGrp="1"/>
          </p:cNvSpPr>
          <p:nvPr>
            <p:ph type="body" sz="quarter" idx="14"/>
          </p:nvPr>
        </p:nvSpPr>
        <p:spPr>
          <a:xfrm>
            <a:off x="584200" y="2084388"/>
            <a:ext cx="5219700" cy="1551194"/>
          </a:xfrm>
        </p:spPr>
        <p:txBody>
          <a:bodyPr/>
          <a:lstStyle/>
          <a:p>
            <a:r>
              <a:rPr lang="en-US" dirty="0"/>
              <a:t>Container Apps available for public requests.</a:t>
            </a:r>
          </a:p>
          <a:p>
            <a:r>
              <a:rPr lang="en-US" dirty="0"/>
              <a:t>Environments deployed with a virtual IP on a public, external IP address.</a:t>
            </a:r>
          </a:p>
        </p:txBody>
      </p:sp>
      <p:sp>
        <p:nvSpPr>
          <p:cNvPr id="4" name="Text Placeholder 3">
            <a:extLst>
              <a:ext uri="{FF2B5EF4-FFF2-40B4-BE49-F238E27FC236}">
                <a16:creationId xmlns:a16="http://schemas.microsoft.com/office/drawing/2014/main" id="{BA435FB9-8F3F-6CAD-6EEB-CB52E0B29B28}"/>
              </a:ext>
            </a:extLst>
          </p:cNvPr>
          <p:cNvSpPr>
            <a:spLocks noGrp="1"/>
          </p:cNvSpPr>
          <p:nvPr>
            <p:ph type="body" sz="quarter" idx="15"/>
          </p:nvPr>
        </p:nvSpPr>
        <p:spPr>
          <a:xfrm>
            <a:off x="6397625" y="2084388"/>
            <a:ext cx="5219700" cy="2806922"/>
          </a:xfrm>
        </p:spPr>
        <p:txBody>
          <a:bodyPr/>
          <a:lstStyle/>
          <a:p>
            <a:r>
              <a:rPr lang="en-US" dirty="0"/>
              <a:t>No public endpoint.</a:t>
            </a:r>
          </a:p>
          <a:p>
            <a:r>
              <a:rPr lang="en-US" dirty="0"/>
              <a:t>Deployed with a virtual IP mapped to an internal IP address.</a:t>
            </a:r>
          </a:p>
          <a:p>
            <a:r>
              <a:rPr lang="en-US" dirty="0"/>
              <a:t>Internal endpoint is an Azure Internal Load Balancer.</a:t>
            </a:r>
          </a:p>
          <a:p>
            <a:r>
              <a:rPr lang="en-US" dirty="0"/>
              <a:t>IP Addresses are issued from custom </a:t>
            </a:r>
            <a:r>
              <a:rPr lang="en-US" dirty="0" err="1"/>
              <a:t>Vnet’s</a:t>
            </a:r>
            <a:r>
              <a:rPr lang="en-US" dirty="0"/>
              <a:t> list of private IPs.</a:t>
            </a:r>
          </a:p>
        </p:txBody>
      </p:sp>
      <p:sp>
        <p:nvSpPr>
          <p:cNvPr id="5" name="Text Placeholder 4">
            <a:extLst>
              <a:ext uri="{FF2B5EF4-FFF2-40B4-BE49-F238E27FC236}">
                <a16:creationId xmlns:a16="http://schemas.microsoft.com/office/drawing/2014/main" id="{B9693702-260B-99D9-8BD7-4E4F226E4FB8}"/>
              </a:ext>
            </a:extLst>
          </p:cNvPr>
          <p:cNvSpPr>
            <a:spLocks noGrp="1"/>
          </p:cNvSpPr>
          <p:nvPr>
            <p:ph type="body" sz="quarter" idx="16"/>
          </p:nvPr>
        </p:nvSpPr>
        <p:spPr/>
        <p:txBody>
          <a:bodyPr/>
          <a:lstStyle/>
          <a:p>
            <a:r>
              <a:rPr lang="en-US" dirty="0"/>
              <a:t>External Environments</a:t>
            </a:r>
          </a:p>
        </p:txBody>
      </p:sp>
      <p:sp>
        <p:nvSpPr>
          <p:cNvPr id="6" name="Text Placeholder 5">
            <a:extLst>
              <a:ext uri="{FF2B5EF4-FFF2-40B4-BE49-F238E27FC236}">
                <a16:creationId xmlns:a16="http://schemas.microsoft.com/office/drawing/2014/main" id="{E358E4D3-B167-513A-B590-68953545BE0D}"/>
              </a:ext>
            </a:extLst>
          </p:cNvPr>
          <p:cNvSpPr>
            <a:spLocks noGrp="1"/>
          </p:cNvSpPr>
          <p:nvPr>
            <p:ph type="body" sz="quarter" idx="17"/>
          </p:nvPr>
        </p:nvSpPr>
        <p:spPr/>
        <p:txBody>
          <a:bodyPr/>
          <a:lstStyle/>
          <a:p>
            <a:r>
              <a:rPr lang="en-US" dirty="0"/>
              <a:t>Internal Environments</a:t>
            </a:r>
          </a:p>
        </p:txBody>
      </p:sp>
    </p:spTree>
    <p:extLst>
      <p:ext uri="{BB962C8B-B14F-4D97-AF65-F5344CB8AC3E}">
        <p14:creationId xmlns:p14="http://schemas.microsoft.com/office/powerpoint/2010/main" val="2604673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4C2A2B-81E0-197B-BD90-0073778CB0E9}"/>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4E385A40-DB5C-9B9E-416C-8648C56F0067}"/>
              </a:ext>
            </a:extLst>
          </p:cNvPr>
          <p:cNvSpPr>
            <a:spLocks noGrp="1"/>
          </p:cNvSpPr>
          <p:nvPr>
            <p:ph type="body" sz="quarter" idx="10"/>
          </p:nvPr>
        </p:nvSpPr>
        <p:spPr>
          <a:xfrm>
            <a:off x="586390" y="1434370"/>
            <a:ext cx="11018520" cy="3016210"/>
          </a:xfrm>
        </p:spPr>
        <p:txBody>
          <a:bodyPr/>
          <a:lstStyle/>
          <a:p>
            <a:r>
              <a:rPr lang="en-US" dirty="0"/>
              <a:t>What are Azure Container Apps?</a:t>
            </a:r>
          </a:p>
          <a:p>
            <a:r>
              <a:rPr lang="en-US" dirty="0"/>
              <a:t>What can we build with it?</a:t>
            </a:r>
          </a:p>
          <a:p>
            <a:r>
              <a:rPr lang="en-US" dirty="0"/>
              <a:t>Deep Dive into Container Apps</a:t>
            </a:r>
          </a:p>
          <a:p>
            <a:r>
              <a:rPr lang="en-US" dirty="0"/>
              <a:t>Demos!</a:t>
            </a:r>
          </a:p>
          <a:p>
            <a:r>
              <a:rPr lang="en-US" dirty="0" err="1"/>
              <a:t>QnA</a:t>
            </a:r>
            <a:endParaRPr lang="en-US" dirty="0"/>
          </a:p>
          <a:p>
            <a:endParaRPr lang="en-US" dirty="0"/>
          </a:p>
        </p:txBody>
      </p:sp>
    </p:spTree>
    <p:extLst>
      <p:ext uri="{BB962C8B-B14F-4D97-AF65-F5344CB8AC3E}">
        <p14:creationId xmlns:p14="http://schemas.microsoft.com/office/powerpoint/2010/main" val="1406024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Ingress</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Internal or external visibility with TLS termination and support for HTTP/1.1 and HTTP/2</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D07F65-2D05-4286-AF7C-9A4466BC0C84}"/>
              </a:ext>
              <a:ext uri="{C183D7F6-B498-43B3-948B-1728B52AA6E4}">
                <adec:decorative xmlns:adec="http://schemas.microsoft.com/office/drawing/2017/decorative" val="1"/>
              </a:ext>
            </a:extLst>
          </p:cNvPr>
          <p:cNvSpPr/>
          <p:nvPr/>
        </p:nvSpPr>
        <p:spPr bwMode="auto">
          <a:xfrm>
            <a:off x="7159627" y="4990147"/>
            <a:ext cx="1744046" cy="6682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Segoe UI"/>
            </a:endParaRPr>
          </a:p>
        </p:txBody>
      </p:sp>
      <p:sp>
        <p:nvSpPr>
          <p:cNvPr id="3" name="Title 3">
            <a:extLst>
              <a:ext uri="{FF2B5EF4-FFF2-40B4-BE49-F238E27FC236}">
                <a16:creationId xmlns:a16="http://schemas.microsoft.com/office/drawing/2014/main" id="{8A40EE6E-4A4B-4127-AB66-28B92D6C9271}"/>
              </a:ext>
            </a:extLst>
          </p:cNvPr>
          <p:cNvSpPr txBox="1">
            <a:spLocks/>
          </p:cNvSpPr>
          <p:nvPr/>
        </p:nvSpPr>
        <p:spPr>
          <a:xfrm>
            <a:off x="7157750" y="467624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Ingress</a:t>
            </a:r>
          </a:p>
        </p:txBody>
      </p:sp>
      <p:pic>
        <p:nvPicPr>
          <p:cNvPr id="4" name="Picture 3" descr="Envoy Logo">
            <a:extLst>
              <a:ext uri="{FF2B5EF4-FFF2-40B4-BE49-F238E27FC236}">
                <a16:creationId xmlns:a16="http://schemas.microsoft.com/office/drawing/2014/main" id="{DB99005B-3877-4064-BEBC-84DDA398646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549460" y="5174521"/>
            <a:ext cx="894883" cy="2994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2DE8A80C-D139-4106-A65E-179A9333C9B0}"/>
              </a:ext>
            </a:extLst>
          </p:cNvPr>
          <p:cNvSpPr txBox="1">
            <a:spLocks/>
          </p:cNvSpPr>
          <p:nvPr/>
        </p:nvSpPr>
        <p:spPr>
          <a:xfrm>
            <a:off x="5665451"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80%</a:t>
            </a:r>
          </a:p>
        </p:txBody>
      </p:sp>
      <p:sp>
        <p:nvSpPr>
          <p:cNvPr id="43" name="Title 3">
            <a:extLst>
              <a:ext uri="{FF2B5EF4-FFF2-40B4-BE49-F238E27FC236}">
                <a16:creationId xmlns:a16="http://schemas.microsoft.com/office/drawing/2014/main" id="{B370F3F7-15D3-47B4-8F41-A4463BEBDEA5}"/>
              </a:ext>
            </a:extLst>
          </p:cNvPr>
          <p:cNvSpPr txBox="1">
            <a:spLocks/>
          </p:cNvSpPr>
          <p:nvPr/>
        </p:nvSpPr>
        <p:spPr>
          <a:xfrm>
            <a:off x="9949458"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20%</a:t>
            </a:r>
          </a:p>
        </p:txBody>
      </p:sp>
      <p:sp>
        <p:nvSpPr>
          <p:cNvPr id="7" name="Title 3">
            <a:extLst>
              <a:ext uri="{FF2B5EF4-FFF2-40B4-BE49-F238E27FC236}">
                <a16:creationId xmlns:a16="http://schemas.microsoft.com/office/drawing/2014/main" id="{A6643306-2D41-4400-B400-536A8474C642}"/>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3" name="Rectangle 32">
            <a:extLst>
              <a:ext uri="{FF2B5EF4-FFF2-40B4-BE49-F238E27FC236}">
                <a16:creationId xmlns:a16="http://schemas.microsoft.com/office/drawing/2014/main" id="{2303C6E9-0A34-4329-AA61-B93F39F00793}"/>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E06277D1-1F01-4EA4-BA15-D61351C033A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2CEC01A-4819-4252-98F1-D746A3FA7E46}"/>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itle 3">
            <a:extLst>
              <a:ext uri="{FF2B5EF4-FFF2-40B4-BE49-F238E27FC236}">
                <a16:creationId xmlns:a16="http://schemas.microsoft.com/office/drawing/2014/main" id="{BB7E3764-FD8D-42AE-85D5-C377B47086EB}"/>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4" name="Title 3">
            <a:extLst>
              <a:ext uri="{FF2B5EF4-FFF2-40B4-BE49-F238E27FC236}">
                <a16:creationId xmlns:a16="http://schemas.microsoft.com/office/drawing/2014/main" id="{CCABD405-A738-4333-8160-29ED1596D22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5" name="Group 44">
            <a:extLst>
              <a:ext uri="{FF2B5EF4-FFF2-40B4-BE49-F238E27FC236}">
                <a16:creationId xmlns:a16="http://schemas.microsoft.com/office/drawing/2014/main" id="{0C03F8F6-3492-440D-83E3-D73EEAEBC8A4}"/>
              </a:ext>
            </a:extLst>
          </p:cNvPr>
          <p:cNvGrpSpPr/>
          <p:nvPr/>
        </p:nvGrpSpPr>
        <p:grpSpPr>
          <a:xfrm>
            <a:off x="4931738" y="2953419"/>
            <a:ext cx="1073970" cy="327195"/>
            <a:chOff x="5488755" y="2895015"/>
            <a:chExt cx="1457381" cy="444005"/>
          </a:xfrm>
        </p:grpSpPr>
        <p:sp>
          <p:nvSpPr>
            <p:cNvPr id="46" name="Rectangle: Rounded Corners 45">
              <a:extLst>
                <a:ext uri="{FF2B5EF4-FFF2-40B4-BE49-F238E27FC236}">
                  <a16:creationId xmlns:a16="http://schemas.microsoft.com/office/drawing/2014/main" id="{D1BDF7D3-77A5-4816-92DA-C2A82A2E7047}"/>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BC2FF2CB-4859-42A4-A921-FE154B689C5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548CF8AA-D8DD-49EF-A5FB-9CADD2C7CC8C}"/>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49" name="Rectangle 48">
            <a:extLst>
              <a:ext uri="{FF2B5EF4-FFF2-40B4-BE49-F238E27FC236}">
                <a16:creationId xmlns:a16="http://schemas.microsoft.com/office/drawing/2014/main" id="{9BBAD622-DCD6-4EA6-8130-D29442CA862A}"/>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B7C64F49-3971-41D7-BDA2-710EDEDECEDC}"/>
              </a:ext>
            </a:extLst>
          </p:cNvPr>
          <p:cNvGrpSpPr/>
          <p:nvPr/>
        </p:nvGrpSpPr>
        <p:grpSpPr>
          <a:xfrm>
            <a:off x="6439929" y="2953419"/>
            <a:ext cx="1073970" cy="327195"/>
            <a:chOff x="5488755" y="2895015"/>
            <a:chExt cx="1457381" cy="444005"/>
          </a:xfrm>
        </p:grpSpPr>
        <p:sp>
          <p:nvSpPr>
            <p:cNvPr id="51" name="Rectangle: Rounded Corners 50">
              <a:extLst>
                <a:ext uri="{FF2B5EF4-FFF2-40B4-BE49-F238E27FC236}">
                  <a16:creationId xmlns:a16="http://schemas.microsoft.com/office/drawing/2014/main" id="{F36B67CB-0880-47ED-BE17-2FF4AEE161F0}"/>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E2834086-BEC7-496C-90A6-0F013950BEB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DF97DDA8-7E31-4CF8-9270-D94AD299302A}"/>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4" name="Rectangle 53">
            <a:extLst>
              <a:ext uri="{FF2B5EF4-FFF2-40B4-BE49-F238E27FC236}">
                <a16:creationId xmlns:a16="http://schemas.microsoft.com/office/drawing/2014/main" id="{754126E0-4C6D-4755-A78B-3A0BA63A0FAD}"/>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271FD745-FF94-4984-8FB6-77AE86D1FE7A}"/>
              </a:ext>
            </a:extLst>
          </p:cNvPr>
          <p:cNvGrpSpPr/>
          <p:nvPr/>
        </p:nvGrpSpPr>
        <p:grpSpPr>
          <a:xfrm>
            <a:off x="8456172" y="2953419"/>
            <a:ext cx="1073970" cy="327195"/>
            <a:chOff x="5488755" y="2895015"/>
            <a:chExt cx="1457381" cy="444005"/>
          </a:xfrm>
        </p:grpSpPr>
        <p:sp>
          <p:nvSpPr>
            <p:cNvPr id="56" name="Rectangle: Rounded Corners 55">
              <a:extLst>
                <a:ext uri="{FF2B5EF4-FFF2-40B4-BE49-F238E27FC236}">
                  <a16:creationId xmlns:a16="http://schemas.microsoft.com/office/drawing/2014/main" id="{37717FF5-E5AC-44C6-B5C0-4710F467870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5661218-353D-4064-B895-966151DEE22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5C826E7C-8EDA-45CF-BE98-95639E70E039}"/>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9" name="Rectangle 58">
            <a:extLst>
              <a:ext uri="{FF2B5EF4-FFF2-40B4-BE49-F238E27FC236}">
                <a16:creationId xmlns:a16="http://schemas.microsoft.com/office/drawing/2014/main" id="{FF2984D1-28E5-4F19-8E54-8661514C6BC1}"/>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95806C51-E40A-4E4C-B0ED-039614591BE0}"/>
              </a:ext>
            </a:extLst>
          </p:cNvPr>
          <p:cNvGrpSpPr/>
          <p:nvPr/>
        </p:nvGrpSpPr>
        <p:grpSpPr>
          <a:xfrm>
            <a:off x="9964363" y="2953419"/>
            <a:ext cx="1073970" cy="327195"/>
            <a:chOff x="5488755" y="2895015"/>
            <a:chExt cx="1457381" cy="444005"/>
          </a:xfrm>
        </p:grpSpPr>
        <p:sp>
          <p:nvSpPr>
            <p:cNvPr id="64" name="Rectangle: Rounded Corners 63">
              <a:extLst>
                <a:ext uri="{FF2B5EF4-FFF2-40B4-BE49-F238E27FC236}">
                  <a16:creationId xmlns:a16="http://schemas.microsoft.com/office/drawing/2014/main" id="{08C71053-2DA2-4D3D-B2B9-D635C0024672}"/>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775CB31-E9EE-4738-B474-6F8A9C6766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7B06F89B-97DE-4147-8A21-7A993624E96F}"/>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 name="Title 3">
            <a:extLst>
              <a:ext uri="{FF2B5EF4-FFF2-40B4-BE49-F238E27FC236}">
                <a16:creationId xmlns:a16="http://schemas.microsoft.com/office/drawing/2014/main" id="{5F417802-4E3C-4841-87B6-882C17A175EC}"/>
              </a:ext>
            </a:extLst>
          </p:cNvPr>
          <p:cNvSpPr txBox="1">
            <a:spLocks/>
          </p:cNvSpPr>
          <p:nvPr/>
        </p:nvSpPr>
        <p:spPr>
          <a:xfrm>
            <a:off x="6287915" y="2414193"/>
            <a:ext cx="87230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8" name="Title 3">
            <a:extLst>
              <a:ext uri="{FF2B5EF4-FFF2-40B4-BE49-F238E27FC236}">
                <a16:creationId xmlns:a16="http://schemas.microsoft.com/office/drawing/2014/main" id="{76AF2FA5-E3CA-4B55-8B9C-F900F70A9AC8}"/>
              </a:ext>
            </a:extLst>
          </p:cNvPr>
          <p:cNvSpPr txBox="1">
            <a:spLocks/>
          </p:cNvSpPr>
          <p:nvPr/>
        </p:nvSpPr>
        <p:spPr>
          <a:xfrm>
            <a:off x="9813959" y="2411597"/>
            <a:ext cx="77291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5369624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3406689" cy="7950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Bring your own </a:t>
            </a:r>
            <a:r>
              <a:rPr lang="en-US" spc="-49">
                <a:latin typeface="Segoe UI Semibold"/>
              </a:rPr>
              <a:t>Virtual Network</a:t>
            </a:r>
            <a:endPar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endParaRP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0" y="2959597"/>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Deploy an environment using a custom virtual network and optionally without a public IP address</a:t>
            </a:r>
          </a:p>
        </p:txBody>
      </p:sp>
      <p:pic>
        <p:nvPicPr>
          <p:cNvPr id="3" name="Picture 2" descr="A screenshot of a computer&#10;&#10;Description automatically generated with low confidence">
            <a:extLst>
              <a:ext uri="{FF2B5EF4-FFF2-40B4-BE49-F238E27FC236}">
                <a16:creationId xmlns:a16="http://schemas.microsoft.com/office/drawing/2014/main" id="{55D364FB-87B6-0B39-134A-75BADBB0D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475212"/>
            <a:ext cx="7590792" cy="3465140"/>
          </a:xfrm>
          <a:prstGeom prst="rect">
            <a:avLst/>
          </a:prstGeom>
        </p:spPr>
      </p:pic>
    </p:spTree>
    <p:extLst>
      <p:ext uri="{BB962C8B-B14F-4D97-AF65-F5344CB8AC3E}">
        <p14:creationId xmlns:p14="http://schemas.microsoft.com/office/powerpoint/2010/main" val="1670159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Logging</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Containers write logs to standard output or standard error streams surfaced via Log Analytics </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60FC2FA-C0AF-4C13-ABB9-5D03B0C2718D}"/>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7" name="Rectangle 26">
            <a:extLst>
              <a:ext uri="{FF2B5EF4-FFF2-40B4-BE49-F238E27FC236}">
                <a16:creationId xmlns:a16="http://schemas.microsoft.com/office/drawing/2014/main" id="{27EE09E2-4486-4C9E-A6E4-6D7468FE8DE9}"/>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9" name="Rectangle 28">
            <a:extLst>
              <a:ext uri="{FF2B5EF4-FFF2-40B4-BE49-F238E27FC236}">
                <a16:creationId xmlns:a16="http://schemas.microsoft.com/office/drawing/2014/main" id="{E51774EE-5A83-454C-90FF-C460F5AAAA05}"/>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0" name="Title 3">
            <a:extLst>
              <a:ext uri="{FF2B5EF4-FFF2-40B4-BE49-F238E27FC236}">
                <a16:creationId xmlns:a16="http://schemas.microsoft.com/office/drawing/2014/main" id="{FB9A4109-BB76-4381-87BB-FAC0BB8E3E0C}"/>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1" name="Rectangle 30">
            <a:extLst>
              <a:ext uri="{FF2B5EF4-FFF2-40B4-BE49-F238E27FC236}">
                <a16:creationId xmlns:a16="http://schemas.microsoft.com/office/drawing/2014/main" id="{5E70F0AD-F858-4D90-BCA9-D109DC0E7409}"/>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011DC0AF-7B01-4272-B3F4-74BF071E414D}"/>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8" name="Rectangle: Rounded Corners 37">
            <a:extLst>
              <a:ext uri="{FF2B5EF4-FFF2-40B4-BE49-F238E27FC236}">
                <a16:creationId xmlns:a16="http://schemas.microsoft.com/office/drawing/2014/main" id="{0100B519-3C79-467B-89BE-0FB625775C89}"/>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B68BD2C-D5F5-4DE3-88F4-3A637C1DCF08}"/>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305F0DE-8F59-4432-9FF2-7A5B22FADB65}"/>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5" name="Rectangle: Rounded Corners 34">
            <a:extLst>
              <a:ext uri="{FF2B5EF4-FFF2-40B4-BE49-F238E27FC236}">
                <a16:creationId xmlns:a16="http://schemas.microsoft.com/office/drawing/2014/main" id="{348192D0-9E58-496B-9560-9193254508B9}"/>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4FB0DFA5-EC0D-496C-B882-1BE03758AFE0}"/>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1FBED44F-112C-48F0-891C-722E5707F318}"/>
              </a:ext>
            </a:extLst>
          </p:cNvPr>
          <p:cNvSpPr/>
          <p:nvPr/>
        </p:nvSpPr>
        <p:spPr bwMode="auto">
          <a:xfrm>
            <a:off x="90767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79233B37-9278-43D4-95F4-C9F298B14134}"/>
              </a:ext>
            </a:extLst>
          </p:cNvPr>
          <p:cNvSpPr txBox="1">
            <a:spLocks/>
          </p:cNvSpPr>
          <p:nvPr/>
        </p:nvSpPr>
        <p:spPr>
          <a:xfrm>
            <a:off x="5465754" y="4463177"/>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5" name="Graphic 4" descr="Log analytics icon">
            <a:extLst>
              <a:ext uri="{FF2B5EF4-FFF2-40B4-BE49-F238E27FC236}">
                <a16:creationId xmlns:a16="http://schemas.microsoft.com/office/drawing/2014/main" id="{BFB0F0AD-F736-4280-8B1A-8DE9EA7108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3123" y="4588739"/>
            <a:ext cx="1031574" cy="1031574"/>
          </a:xfrm>
          <a:prstGeom prst="rect">
            <a:avLst/>
          </a:prstGeom>
        </p:spPr>
      </p:pic>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EA9C2617-542B-4124-8A97-525E071F115E}"/>
              </a:ext>
            </a:extLst>
          </p:cNvPr>
          <p:cNvSpPr txBox="1">
            <a:spLocks/>
          </p:cNvSpPr>
          <p:nvPr/>
        </p:nvSpPr>
        <p:spPr>
          <a:xfrm>
            <a:off x="9036371" y="4423451"/>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B15A097F-B710-49C2-A0B9-110DEFC6FCD5}"/>
              </a:ext>
            </a:extLst>
          </p:cNvPr>
          <p:cNvSpPr txBox="1">
            <a:spLocks/>
          </p:cNvSpPr>
          <p:nvPr/>
        </p:nvSpPr>
        <p:spPr>
          <a:xfrm>
            <a:off x="6141884" y="5771860"/>
            <a:ext cx="3681723" cy="3224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Log Analytics</a:t>
            </a:r>
          </a:p>
        </p:txBody>
      </p:sp>
      <p:sp>
        <p:nvSpPr>
          <p:cNvPr id="3" name="Title 3">
            <a:extLst>
              <a:ext uri="{FF2B5EF4-FFF2-40B4-BE49-F238E27FC236}">
                <a16:creationId xmlns:a16="http://schemas.microsoft.com/office/drawing/2014/main" id="{026E7F69-B260-40A6-8B1E-4E292B558939}"/>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862949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t>Application autoscaling </a:t>
            </a:r>
            <a:r>
              <a:rPr lang="en-US">
                <a:solidFill>
                  <a:schemeClr val="accent1"/>
                </a:solidFill>
              </a:rPr>
              <a:t>made simple</a:t>
            </a:r>
            <a:br>
              <a:rPr lang="en-US">
                <a:solidFill>
                  <a:schemeClr val="accent1"/>
                </a:solidFill>
              </a:rPr>
            </a:br>
            <a:r>
              <a:rPr lang="en-US" sz="2400"/>
              <a:t>Open-source, extensible, and vendor agnostic</a:t>
            </a:r>
          </a:p>
        </p:txBody>
      </p:sp>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Kubernetes-based </a:t>
            </a:r>
            <a:r>
              <a:rPr lang="en-US" sz="2000">
                <a:ln w="3175">
                  <a:noFill/>
                </a:ln>
                <a:solidFill>
                  <a:srgbClr val="50E6FF"/>
                </a:solidFill>
                <a:latin typeface="Segoe UI Semibold"/>
              </a:rPr>
              <a:t>E</a:t>
            </a: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vent Driven </a:t>
            </a:r>
            <a:r>
              <a:rPr kumimoji="0" lang="en-US" sz="2000" b="0" i="0" u="none" strike="noStrike" kern="1200" cap="none" spc="0" normalizeH="0" baseline="0" noProof="0" err="1">
                <a:ln w="3175">
                  <a:noFill/>
                </a:ln>
                <a:solidFill>
                  <a:srgbClr val="50E6FF"/>
                </a:solidFill>
                <a:effectLst/>
                <a:uLnTx/>
                <a:uFillTx/>
                <a:latin typeface="Segoe UI Semibold"/>
                <a:ea typeface="+mn-ea"/>
                <a:cs typeface="Segoe UI" panose="020B0502040204020203" pitchFamily="34" charset="0"/>
              </a:rPr>
              <a:t>Autoscaler</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Drive the scaling of any container based on a growing list of 35+ event sources, known as: scalers</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3"/>
              </a:rPr>
              <a:t>keda.sh</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4"/>
            </a:endParaRP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1685" y="5911470"/>
            <a:ext cx="2076353" cy="396440"/>
          </a:xfrm>
          <a:prstGeom prst="rect">
            <a:avLst/>
          </a:prstGeom>
        </p:spPr>
      </p:pic>
      <p:pic>
        <p:nvPicPr>
          <p:cNvPr id="6" name="Picture 5">
            <a:extLst>
              <a:ext uri="{FF2B5EF4-FFF2-40B4-BE49-F238E27FC236}">
                <a16:creationId xmlns:a16="http://schemas.microsoft.com/office/drawing/2014/main" id="{CDEDAE26-1D40-4A68-87AA-5460D03F78DB}"/>
              </a:ext>
            </a:extLst>
          </p:cNvPr>
          <p:cNvPicPr>
            <a:picLocks noChangeAspect="1"/>
          </p:cNvPicPr>
          <p:nvPr/>
        </p:nvPicPr>
        <p:blipFill>
          <a:blip r:embed="rId7"/>
          <a:stretch>
            <a:fillRect/>
          </a:stretch>
        </p:blipFill>
        <p:spPr>
          <a:xfrm>
            <a:off x="102946" y="1837608"/>
            <a:ext cx="4148930" cy="1616637"/>
          </a:xfrm>
          <a:prstGeom prst="rect">
            <a:avLst/>
          </a:prstGeom>
        </p:spPr>
      </p:pic>
      <p:sp>
        <p:nvSpPr>
          <p:cNvPr id="127" name="Rectangle 126">
            <a:extLst>
              <a:ext uri="{FF2B5EF4-FFF2-40B4-BE49-F238E27FC236}">
                <a16:creationId xmlns:a16="http://schemas.microsoft.com/office/drawing/2014/main" id="{F925B65F-4CD6-42DD-85CE-CDFB89F2B2A5}"/>
              </a:ext>
            </a:extLst>
          </p:cNvPr>
          <p:cNvSpPr/>
          <p:nvPr/>
        </p:nvSpPr>
        <p:spPr bwMode="auto">
          <a:xfrm>
            <a:off x="5585197" y="2053926"/>
            <a:ext cx="2611075" cy="12801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Intelligently scale your event-driven applications</a:t>
            </a:r>
          </a:p>
        </p:txBody>
      </p:sp>
      <p:sp>
        <p:nvSpPr>
          <p:cNvPr id="144" name="Rectangle 143">
            <a:extLst>
              <a:ext uri="{FF2B5EF4-FFF2-40B4-BE49-F238E27FC236}">
                <a16:creationId xmlns:a16="http://schemas.microsoft.com/office/drawing/2014/main" id="{F08DC293-016F-49DE-BF88-9A44E18AD057}"/>
              </a:ext>
            </a:extLst>
          </p:cNvPr>
          <p:cNvSpPr/>
          <p:nvPr/>
        </p:nvSpPr>
        <p:spPr bwMode="auto">
          <a:xfrm>
            <a:off x="8196272" y="2053926"/>
            <a:ext cx="2611074"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Out-of-the-box scalers for various vendors, databases, messaging systems, telemetry systems, CI/CD, and more</a:t>
            </a:r>
          </a:p>
        </p:txBody>
      </p:sp>
      <p:sp>
        <p:nvSpPr>
          <p:cNvPr id="19" name="Title 1">
            <a:extLst>
              <a:ext uri="{FF2B5EF4-FFF2-40B4-BE49-F238E27FC236}">
                <a16:creationId xmlns:a16="http://schemas.microsoft.com/office/drawing/2014/main" id="{6CBBD804-ADD4-4598-AE65-D40C7EB3DDEC}"/>
              </a:ext>
            </a:extLst>
          </p:cNvPr>
          <p:cNvSpPr txBox="1">
            <a:spLocks/>
          </p:cNvSpPr>
          <p:nvPr/>
        </p:nvSpPr>
        <p:spPr>
          <a:xfrm>
            <a:off x="6406854" y="2247755"/>
            <a:ext cx="1392128"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sp>
        <p:nvSpPr>
          <p:cNvPr id="168" name="Title 1">
            <a:extLst>
              <a:ext uri="{FF2B5EF4-FFF2-40B4-BE49-F238E27FC236}">
                <a16:creationId xmlns:a16="http://schemas.microsoft.com/office/drawing/2014/main" id="{B7E2C312-83C4-47C1-9519-55FE3E526DB5}"/>
              </a:ext>
            </a:extLst>
          </p:cNvPr>
          <p:cNvSpPr txBox="1">
            <a:spLocks/>
          </p:cNvSpPr>
          <p:nvPr/>
        </p:nvSpPr>
        <p:spPr>
          <a:xfrm>
            <a:off x="8914451" y="225082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Built-in scalers</a:t>
            </a:r>
          </a:p>
        </p:txBody>
      </p:sp>
      <p:sp>
        <p:nvSpPr>
          <p:cNvPr id="193" name="Rectangle 192">
            <a:extLst>
              <a:ext uri="{FF2B5EF4-FFF2-40B4-BE49-F238E27FC236}">
                <a16:creationId xmlns:a16="http://schemas.microsoft.com/office/drawing/2014/main" id="{9F1E4AED-C7C1-41C8-9671-27754B8CA413}"/>
              </a:ext>
            </a:extLst>
          </p:cNvPr>
          <p:cNvSpPr/>
          <p:nvPr/>
        </p:nvSpPr>
        <p:spPr bwMode="auto">
          <a:xfrm>
            <a:off x="5585197" y="3334086"/>
            <a:ext cx="2611075"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Support for triggers across variety of cloud providers &amp; products</a:t>
            </a:r>
          </a:p>
        </p:txBody>
      </p:sp>
      <p:sp>
        <p:nvSpPr>
          <p:cNvPr id="210" name="Rectangle 209">
            <a:extLst>
              <a:ext uri="{FF2B5EF4-FFF2-40B4-BE49-F238E27FC236}">
                <a16:creationId xmlns:a16="http://schemas.microsoft.com/office/drawing/2014/main" id="{C28BB5EA-F0FA-4376-A40E-50587E250523}"/>
              </a:ext>
            </a:extLst>
          </p:cNvPr>
          <p:cNvSpPr/>
          <p:nvPr/>
        </p:nvSpPr>
        <p:spPr bwMode="auto">
          <a:xfrm>
            <a:off x="8196272" y="3334086"/>
            <a:ext cx="2611074" cy="1280160"/>
          </a:xfrm>
          <a:prstGeom prst="rect">
            <a:avLst/>
          </a:prstGeom>
          <a:solidFill>
            <a:srgbClr val="1D4A79"/>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Bring rich scaling to every workload</a:t>
            </a:r>
          </a:p>
        </p:txBody>
      </p:sp>
      <p:sp>
        <p:nvSpPr>
          <p:cNvPr id="215" name="Title 1">
            <a:extLst>
              <a:ext uri="{FF2B5EF4-FFF2-40B4-BE49-F238E27FC236}">
                <a16:creationId xmlns:a16="http://schemas.microsoft.com/office/drawing/2014/main" id="{624020A7-9FBA-4B56-9663-6F38C2C2CE62}"/>
              </a:ext>
            </a:extLst>
          </p:cNvPr>
          <p:cNvSpPr txBox="1">
            <a:spLocks/>
          </p:cNvSpPr>
          <p:nvPr/>
        </p:nvSpPr>
        <p:spPr>
          <a:xfrm>
            <a:off x="6406854" y="3527915"/>
            <a:ext cx="1681206"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Vendor-agnostic</a:t>
            </a:r>
          </a:p>
        </p:txBody>
      </p:sp>
      <p:sp>
        <p:nvSpPr>
          <p:cNvPr id="216" name="Title 1">
            <a:extLst>
              <a:ext uri="{FF2B5EF4-FFF2-40B4-BE49-F238E27FC236}">
                <a16:creationId xmlns:a16="http://schemas.microsoft.com/office/drawing/2014/main" id="{76EF86A9-EEC8-4A84-996D-A6D07B326E75}"/>
              </a:ext>
            </a:extLst>
          </p:cNvPr>
          <p:cNvSpPr txBox="1">
            <a:spLocks/>
          </p:cNvSpPr>
          <p:nvPr/>
        </p:nvSpPr>
        <p:spPr>
          <a:xfrm>
            <a:off x="8914451" y="353098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Rich capabilities</a:t>
            </a:r>
          </a:p>
        </p:txBody>
      </p:sp>
      <p:grpSp>
        <p:nvGrpSpPr>
          <p:cNvPr id="23" name="Group 22">
            <a:extLst>
              <a:ext uri="{FF2B5EF4-FFF2-40B4-BE49-F238E27FC236}">
                <a16:creationId xmlns:a16="http://schemas.microsoft.com/office/drawing/2014/main" id="{6441FA83-0C53-48C9-835A-3D5AD37A8DB3}"/>
              </a:ext>
            </a:extLst>
          </p:cNvPr>
          <p:cNvGrpSpPr/>
          <p:nvPr/>
        </p:nvGrpSpPr>
        <p:grpSpPr>
          <a:xfrm>
            <a:off x="5621306" y="1764912"/>
            <a:ext cx="5112260" cy="205732"/>
            <a:chOff x="5244920" y="1764912"/>
            <a:chExt cx="5112260" cy="205732"/>
          </a:xfrm>
        </p:grpSpPr>
        <p:sp>
          <p:nvSpPr>
            <p:cNvPr id="20" name="Rectangle 19" descr="Diagram showing Channels, Microservices, and Azure Services">
              <a:extLst>
                <a:ext uri="{FF2B5EF4-FFF2-40B4-BE49-F238E27FC236}">
                  <a16:creationId xmlns:a16="http://schemas.microsoft.com/office/drawing/2014/main" id="{F9FCF87E-997E-4A9F-B72B-D2BF281C618E}"/>
                </a:ext>
                <a:ext uri="{C183D7F6-B498-43B3-948B-1728B52AA6E4}">
                  <adec:decorative xmlns:adec="http://schemas.microsoft.com/office/drawing/2017/decorative" val="0"/>
                </a:ext>
              </a:extLst>
            </p:cNvPr>
            <p:cNvSpPr/>
            <p:nvPr/>
          </p:nvSpPr>
          <p:spPr bwMode="auto">
            <a:xfrm>
              <a:off x="6935027" y="1764912"/>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Metrics Adapter | Controller | Scaler</a:t>
              </a:r>
            </a:p>
          </p:txBody>
        </p:sp>
        <p:cxnSp>
          <p:nvCxnSpPr>
            <p:cNvPr id="21" name="Straight Connector 20">
              <a:extLst>
                <a:ext uri="{FF2B5EF4-FFF2-40B4-BE49-F238E27FC236}">
                  <a16:creationId xmlns:a16="http://schemas.microsoft.com/office/drawing/2014/main" id="{88C71AAC-B167-48A7-9F27-1DFA907F44C4}"/>
                </a:ext>
                <a:ext uri="{C183D7F6-B498-43B3-948B-1728B52AA6E4}">
                  <adec:decorative xmlns:adec="http://schemas.microsoft.com/office/drawing/2017/decorative" val="1"/>
                </a:ext>
              </a:extLst>
            </p:cNvPr>
            <p:cNvCxnSpPr>
              <a:cxnSpLocks/>
            </p:cNvCxnSpPr>
            <p:nvPr/>
          </p:nvCxnSpPr>
          <p:spPr>
            <a:xfrm flipH="1">
              <a:off x="5244920" y="1867778"/>
              <a:ext cx="1280160" cy="0"/>
            </a:xfrm>
            <a:prstGeom prst="line">
              <a:avLst/>
            </a:prstGeom>
            <a:noFill/>
            <a:ln w="12700" cap="flat" cmpd="sng" algn="ctr">
              <a:solidFill>
                <a:srgbClr val="FFFFFF"/>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3366AF79-95BE-4385-816D-C96DB0A5DC2B}"/>
                </a:ext>
                <a:ext uri="{C183D7F6-B498-43B3-948B-1728B52AA6E4}">
                  <adec:decorative xmlns:adec="http://schemas.microsoft.com/office/drawing/2017/decorative" val="1"/>
                </a:ext>
              </a:extLst>
            </p:cNvPr>
            <p:cNvCxnSpPr>
              <a:cxnSpLocks/>
            </p:cNvCxnSpPr>
            <p:nvPr/>
          </p:nvCxnSpPr>
          <p:spPr>
            <a:xfrm flipH="1">
              <a:off x="9077020" y="1867778"/>
              <a:ext cx="1280160" cy="0"/>
            </a:xfrm>
            <a:prstGeom prst="line">
              <a:avLst/>
            </a:prstGeom>
            <a:noFill/>
            <a:ln w="12700" cap="flat" cmpd="sng" algn="ctr">
              <a:solidFill>
                <a:srgbClr val="FFFFFF"/>
              </a:solidFill>
              <a:prstDash val="solid"/>
              <a:headEnd type="none" w="lg" len="med"/>
              <a:tailEnd type="none" w="lg" len="med"/>
            </a:ln>
            <a:effectLst/>
          </p:spPr>
        </p:cxnSp>
      </p:grpSp>
      <p:pic>
        <p:nvPicPr>
          <p:cNvPr id="25" name="Picture 24">
            <a:extLst>
              <a:ext uri="{FF2B5EF4-FFF2-40B4-BE49-F238E27FC236}">
                <a16:creationId xmlns:a16="http://schemas.microsoft.com/office/drawing/2014/main" id="{67003DAC-7AED-403D-83A9-FF2222D05A32}"/>
              </a:ext>
            </a:extLst>
          </p:cNvPr>
          <p:cNvPicPr>
            <a:picLocks noChangeAspect="1"/>
          </p:cNvPicPr>
          <p:nvPr/>
        </p:nvPicPr>
        <p:blipFill>
          <a:blip r:embed="rId8"/>
          <a:stretch>
            <a:fillRect/>
          </a:stretch>
        </p:blipFill>
        <p:spPr>
          <a:xfrm>
            <a:off x="5898355" y="2174739"/>
            <a:ext cx="395290" cy="433391"/>
          </a:xfrm>
          <a:prstGeom prst="rect">
            <a:avLst/>
          </a:prstGeom>
        </p:spPr>
      </p:pic>
      <p:pic>
        <p:nvPicPr>
          <p:cNvPr id="27" name="Picture 26">
            <a:extLst>
              <a:ext uri="{FF2B5EF4-FFF2-40B4-BE49-F238E27FC236}">
                <a16:creationId xmlns:a16="http://schemas.microsoft.com/office/drawing/2014/main" id="{33D82F7C-20AE-4009-8F3C-27ADBC846354}"/>
              </a:ext>
            </a:extLst>
          </p:cNvPr>
          <p:cNvPicPr>
            <a:picLocks noChangeAspect="1"/>
          </p:cNvPicPr>
          <p:nvPr/>
        </p:nvPicPr>
        <p:blipFill>
          <a:blip r:embed="rId9"/>
          <a:stretch>
            <a:fillRect/>
          </a:stretch>
        </p:blipFill>
        <p:spPr>
          <a:xfrm>
            <a:off x="8375742" y="2174739"/>
            <a:ext cx="423866" cy="433391"/>
          </a:xfrm>
          <a:prstGeom prst="rect">
            <a:avLst/>
          </a:prstGeom>
        </p:spPr>
      </p:pic>
      <p:pic>
        <p:nvPicPr>
          <p:cNvPr id="29" name="Picture 28">
            <a:extLst>
              <a:ext uri="{FF2B5EF4-FFF2-40B4-BE49-F238E27FC236}">
                <a16:creationId xmlns:a16="http://schemas.microsoft.com/office/drawing/2014/main" id="{2CB90AB0-5958-40F6-B067-14E7A6302274}"/>
              </a:ext>
            </a:extLst>
          </p:cNvPr>
          <p:cNvPicPr>
            <a:picLocks noChangeAspect="1"/>
          </p:cNvPicPr>
          <p:nvPr/>
        </p:nvPicPr>
        <p:blipFill>
          <a:blip r:embed="rId10"/>
          <a:stretch>
            <a:fillRect/>
          </a:stretch>
        </p:blipFill>
        <p:spPr>
          <a:xfrm>
            <a:off x="8342404" y="3433733"/>
            <a:ext cx="490541" cy="504829"/>
          </a:xfrm>
          <a:prstGeom prst="rect">
            <a:avLst/>
          </a:prstGeom>
        </p:spPr>
      </p:pic>
      <p:pic>
        <p:nvPicPr>
          <p:cNvPr id="31" name="Picture 30">
            <a:extLst>
              <a:ext uri="{FF2B5EF4-FFF2-40B4-BE49-F238E27FC236}">
                <a16:creationId xmlns:a16="http://schemas.microsoft.com/office/drawing/2014/main" id="{B13F8906-DFE0-4AF1-AEBB-73EE2E7D96A1}"/>
              </a:ext>
            </a:extLst>
          </p:cNvPr>
          <p:cNvPicPr>
            <a:picLocks noChangeAspect="1"/>
          </p:cNvPicPr>
          <p:nvPr/>
        </p:nvPicPr>
        <p:blipFill>
          <a:blip r:embed="rId11"/>
          <a:stretch>
            <a:fillRect/>
          </a:stretch>
        </p:blipFill>
        <p:spPr>
          <a:xfrm>
            <a:off x="5869779" y="3446500"/>
            <a:ext cx="452441" cy="433391"/>
          </a:xfrm>
          <a:prstGeom prst="rect">
            <a:avLst/>
          </a:prstGeom>
        </p:spPr>
      </p:pic>
    </p:spTree>
    <p:extLst>
      <p:ext uri="{BB962C8B-B14F-4D97-AF65-F5344CB8AC3E}">
        <p14:creationId xmlns:p14="http://schemas.microsoft.com/office/powerpoint/2010/main" val="17617686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49B-C01C-4D64-90D6-E5054922A155}"/>
              </a:ext>
            </a:extLst>
          </p:cNvPr>
          <p:cNvSpPr>
            <a:spLocks noGrp="1"/>
          </p:cNvSpPr>
          <p:nvPr>
            <p:ph type="title"/>
          </p:nvPr>
        </p:nvSpPr>
        <p:spPr/>
        <p:txBody>
          <a:bodyPr/>
          <a:lstStyle/>
          <a:p>
            <a:r>
              <a:rPr lang="en-US"/>
              <a:t>Scaling</a:t>
            </a:r>
          </a:p>
        </p:txBody>
      </p:sp>
      <p:grpSp>
        <p:nvGrpSpPr>
          <p:cNvPr id="26" name="Group 25">
            <a:extLst>
              <a:ext uri="{FF2B5EF4-FFF2-40B4-BE49-F238E27FC236}">
                <a16:creationId xmlns:a16="http://schemas.microsoft.com/office/drawing/2014/main" id="{9105CA59-9BBE-451A-A7E2-16845A5399BC}"/>
              </a:ext>
            </a:extLst>
          </p:cNvPr>
          <p:cNvGrpSpPr/>
          <p:nvPr/>
        </p:nvGrpSpPr>
        <p:grpSpPr>
          <a:xfrm>
            <a:off x="497386" y="2132218"/>
            <a:ext cx="2728414" cy="3916393"/>
            <a:chOff x="497386" y="2573652"/>
            <a:chExt cx="2728414" cy="3916393"/>
          </a:xfrm>
        </p:grpSpPr>
        <p:sp>
          <p:nvSpPr>
            <p:cNvPr id="16" name="Rectangle 15">
              <a:extLst>
                <a:ext uri="{FF2B5EF4-FFF2-40B4-BE49-F238E27FC236}">
                  <a16:creationId xmlns:a16="http://schemas.microsoft.com/office/drawing/2014/main" id="{E247DFF9-8BA2-40D8-A07F-67DEC7806F75}"/>
                </a:ext>
              </a:extLst>
            </p:cNvPr>
            <p:cNvSpPr/>
            <p:nvPr/>
          </p:nvSpPr>
          <p:spPr bwMode="auto">
            <a:xfrm>
              <a:off x="49738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773FC473-53DC-441C-A556-2D1572EA532B}"/>
                </a:ext>
              </a:extLst>
            </p:cNvPr>
            <p:cNvSpPr txBox="1">
              <a:spLocks/>
            </p:cNvSpPr>
            <p:nvPr/>
          </p:nvSpPr>
          <p:spPr>
            <a:xfrm>
              <a:off x="497386" y="2758318"/>
              <a:ext cx="272841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HTTP</a:t>
              </a:r>
            </a:p>
          </p:txBody>
        </p:sp>
        <p:sp>
          <p:nvSpPr>
            <p:cNvPr id="18" name="TextBox 17">
              <a:extLst>
                <a:ext uri="{FF2B5EF4-FFF2-40B4-BE49-F238E27FC236}">
                  <a16:creationId xmlns:a16="http://schemas.microsoft.com/office/drawing/2014/main" id="{45E32CF0-EB4E-4604-8937-86D397B6B958}"/>
                </a:ext>
              </a:extLst>
            </p:cNvPr>
            <p:cNvSpPr txBox="1"/>
            <p:nvPr/>
          </p:nvSpPr>
          <p:spPr>
            <a:xfrm>
              <a:off x="584201" y="3562352"/>
              <a:ext cx="26415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"http"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concurrentRequests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8" name="Group 27">
            <a:extLst>
              <a:ext uri="{FF2B5EF4-FFF2-40B4-BE49-F238E27FC236}">
                <a16:creationId xmlns:a16="http://schemas.microsoft.com/office/drawing/2014/main" id="{9CD7D9CA-A82F-4D21-8E09-6F5B089D6C33}"/>
              </a:ext>
            </a:extLst>
          </p:cNvPr>
          <p:cNvGrpSpPr/>
          <p:nvPr/>
        </p:nvGrpSpPr>
        <p:grpSpPr>
          <a:xfrm>
            <a:off x="6175065" y="2124902"/>
            <a:ext cx="2728415" cy="3916393"/>
            <a:chOff x="6175065" y="2566336"/>
            <a:chExt cx="2728415" cy="3916393"/>
          </a:xfrm>
        </p:grpSpPr>
        <p:sp>
          <p:nvSpPr>
            <p:cNvPr id="24" name="Rectangle 23">
              <a:extLst>
                <a:ext uri="{FF2B5EF4-FFF2-40B4-BE49-F238E27FC236}">
                  <a16:creationId xmlns:a16="http://schemas.microsoft.com/office/drawing/2014/main" id="{7DA84538-23D4-4718-BEED-944F945681E6}"/>
                </a:ext>
              </a:extLst>
            </p:cNvPr>
            <p:cNvSpPr/>
            <p:nvPr/>
          </p:nvSpPr>
          <p:spPr bwMode="auto">
            <a:xfrm>
              <a:off x="6175065" y="2566336"/>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B548921-529A-429A-B339-48DF1329481B}"/>
                </a:ext>
              </a:extLst>
            </p:cNvPr>
            <p:cNvSpPr txBox="1">
              <a:spLocks/>
            </p:cNvSpPr>
            <p:nvPr/>
          </p:nvSpPr>
          <p:spPr>
            <a:xfrm>
              <a:off x="6177042" y="2758318"/>
              <a:ext cx="272643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CPU</a:t>
              </a:r>
            </a:p>
          </p:txBody>
        </p:sp>
        <p:sp>
          <p:nvSpPr>
            <p:cNvPr id="20" name="TextBox 19">
              <a:extLst>
                <a:ext uri="{FF2B5EF4-FFF2-40B4-BE49-F238E27FC236}">
                  <a16:creationId xmlns:a16="http://schemas.microsoft.com/office/drawing/2014/main" id="{51862F1E-D6AC-4FF2-9B15-7F34F10ADF84}"/>
                </a:ext>
              </a:extLst>
            </p:cNvPr>
            <p:cNvSpPr txBox="1"/>
            <p:nvPr/>
          </p:nvSpPr>
          <p:spPr>
            <a:xfrm>
              <a:off x="6325299" y="3564869"/>
              <a:ext cx="257818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"Utilization"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9" name="Group 28">
            <a:extLst>
              <a:ext uri="{FF2B5EF4-FFF2-40B4-BE49-F238E27FC236}">
                <a16:creationId xmlns:a16="http://schemas.microsoft.com/office/drawing/2014/main" id="{21FB086E-92C7-4A2E-AA4F-8D99DA004149}"/>
              </a:ext>
            </a:extLst>
          </p:cNvPr>
          <p:cNvGrpSpPr/>
          <p:nvPr/>
        </p:nvGrpSpPr>
        <p:grpSpPr>
          <a:xfrm>
            <a:off x="9012916" y="2132218"/>
            <a:ext cx="2728414" cy="3916393"/>
            <a:chOff x="9012916" y="2573652"/>
            <a:chExt cx="2728414" cy="3916393"/>
          </a:xfrm>
        </p:grpSpPr>
        <p:sp>
          <p:nvSpPr>
            <p:cNvPr id="25" name="Rectangle 24">
              <a:extLst>
                <a:ext uri="{FF2B5EF4-FFF2-40B4-BE49-F238E27FC236}">
                  <a16:creationId xmlns:a16="http://schemas.microsoft.com/office/drawing/2014/main" id="{465F2568-D24F-494B-A121-81F0B6CE69D7}"/>
                </a:ext>
              </a:extLst>
            </p:cNvPr>
            <p:cNvSpPr/>
            <p:nvPr/>
          </p:nvSpPr>
          <p:spPr bwMode="auto">
            <a:xfrm>
              <a:off x="901291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D93A79E-CE29-46F6-B70B-956D356296D4}"/>
                </a:ext>
              </a:extLst>
            </p:cNvPr>
            <p:cNvSpPr txBox="1">
              <a:spLocks/>
            </p:cNvSpPr>
            <p:nvPr/>
          </p:nvSpPr>
          <p:spPr>
            <a:xfrm>
              <a:off x="9012916" y="2758318"/>
              <a:ext cx="27233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Memory</a:t>
              </a:r>
            </a:p>
          </p:txBody>
        </p:sp>
        <p:sp>
          <p:nvSpPr>
            <p:cNvPr id="21" name="TextBox 20">
              <a:extLst>
                <a:ext uri="{FF2B5EF4-FFF2-40B4-BE49-F238E27FC236}">
                  <a16:creationId xmlns:a16="http://schemas.microsoft.com/office/drawing/2014/main" id="{5102AFAC-12FB-4061-93A6-175D4C97D383}"/>
                </a:ext>
              </a:extLst>
            </p:cNvPr>
            <p:cNvSpPr txBox="1"/>
            <p:nvPr/>
          </p:nvSpPr>
          <p:spPr>
            <a:xfrm>
              <a:off x="9135611" y="3562352"/>
              <a:ext cx="260066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"memory"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AverageValue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"512"</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32" name="Group 31">
            <a:extLst>
              <a:ext uri="{FF2B5EF4-FFF2-40B4-BE49-F238E27FC236}">
                <a16:creationId xmlns:a16="http://schemas.microsoft.com/office/drawing/2014/main" id="{7B6DF495-97D9-4C34-A2A5-381D203D43CE}"/>
              </a:ext>
            </a:extLst>
          </p:cNvPr>
          <p:cNvGrpSpPr/>
          <p:nvPr/>
        </p:nvGrpSpPr>
        <p:grpSpPr>
          <a:xfrm>
            <a:off x="3337214" y="2124903"/>
            <a:ext cx="2728414" cy="3916393"/>
            <a:chOff x="3337214" y="2566337"/>
            <a:chExt cx="2728414" cy="3916393"/>
          </a:xfrm>
        </p:grpSpPr>
        <p:grpSp>
          <p:nvGrpSpPr>
            <p:cNvPr id="27" name="Group 26">
              <a:extLst>
                <a:ext uri="{FF2B5EF4-FFF2-40B4-BE49-F238E27FC236}">
                  <a16:creationId xmlns:a16="http://schemas.microsoft.com/office/drawing/2014/main" id="{B52EBC21-7AB5-49B4-8332-4BC6F19BB330}"/>
                </a:ext>
              </a:extLst>
            </p:cNvPr>
            <p:cNvGrpSpPr/>
            <p:nvPr/>
          </p:nvGrpSpPr>
          <p:grpSpPr>
            <a:xfrm>
              <a:off x="3337214" y="2566337"/>
              <a:ext cx="2728414" cy="3916393"/>
              <a:chOff x="3337214" y="2566337"/>
              <a:chExt cx="2728414" cy="3916393"/>
            </a:xfrm>
          </p:grpSpPr>
          <p:sp>
            <p:nvSpPr>
              <p:cNvPr id="23" name="Rectangle 22">
                <a:extLst>
                  <a:ext uri="{FF2B5EF4-FFF2-40B4-BE49-F238E27FC236}">
                    <a16:creationId xmlns:a16="http://schemas.microsoft.com/office/drawing/2014/main" id="{8C32BB66-A3D3-45EF-B1B2-E928061F7DAB}"/>
                  </a:ext>
                </a:extLst>
              </p:cNvPr>
              <p:cNvSpPr/>
              <p:nvPr/>
            </p:nvSpPr>
            <p:spPr bwMode="auto">
              <a:xfrm>
                <a:off x="3337214" y="2566337"/>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C6888207-9EDC-4BCA-80C8-9E3236F5E86D}"/>
                  </a:ext>
                </a:extLst>
              </p:cNvPr>
              <p:cNvSpPr txBox="1">
                <a:spLocks/>
              </p:cNvSpPr>
              <p:nvPr/>
            </p:nvSpPr>
            <p:spPr>
              <a:xfrm>
                <a:off x="3361357" y="2758318"/>
                <a:ext cx="270427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grpSp>
        <p:sp>
          <p:nvSpPr>
            <p:cNvPr id="30" name="TextBox 29">
              <a:extLst>
                <a:ext uri="{FF2B5EF4-FFF2-40B4-BE49-F238E27FC236}">
                  <a16:creationId xmlns:a16="http://schemas.microsoft.com/office/drawing/2014/main" id="{540C973A-95E1-4A14-88F0-151767200CCE}"/>
                </a:ext>
              </a:extLst>
            </p:cNvPr>
            <p:cNvSpPr txBox="1"/>
            <p:nvPr/>
          </p:nvSpPr>
          <p:spPr>
            <a:xfrm>
              <a:off x="3514987" y="3563298"/>
              <a:ext cx="2357307" cy="24929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artemis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kafka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aws-cloudwatch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-kinesis-stream,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azure-blob,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eventhub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servicebus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external,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gcp-pubsub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huawei-cloudeye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ibmmq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influxdb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mongodb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mssql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mysql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postgresql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-streams, selenium-grid, solace-event-queue, ..</a:t>
              </a:r>
            </a:p>
          </p:txBody>
        </p:sp>
      </p:grpSp>
      <p:sp>
        <p:nvSpPr>
          <p:cNvPr id="33" name="Rectangle 32">
            <a:extLst>
              <a:ext uri="{FF2B5EF4-FFF2-40B4-BE49-F238E27FC236}">
                <a16:creationId xmlns:a16="http://schemas.microsoft.com/office/drawing/2014/main" id="{016714A6-DA44-4EBC-A9F2-69EDF8A6E927}"/>
              </a:ext>
            </a:extLst>
          </p:cNvPr>
          <p:cNvSpPr/>
          <p:nvPr/>
        </p:nvSpPr>
        <p:spPr bwMode="auto">
          <a:xfrm>
            <a:off x="491410" y="6171722"/>
            <a:ext cx="5574218" cy="3693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 for scale to zero and specifying minimum/maximum replicas</a:t>
            </a:r>
          </a:p>
        </p:txBody>
      </p:sp>
      <p:sp>
        <p:nvSpPr>
          <p:cNvPr id="36" name="Rectangle 35">
            <a:extLst>
              <a:ext uri="{FF2B5EF4-FFF2-40B4-BE49-F238E27FC236}">
                <a16:creationId xmlns:a16="http://schemas.microsoft.com/office/drawing/2014/main" id="{8325616E-2122-4193-B9DE-F0185128AF2B}"/>
              </a:ext>
            </a:extLst>
          </p:cNvPr>
          <p:cNvSpPr/>
          <p:nvPr/>
        </p:nvSpPr>
        <p:spPr bwMode="auto">
          <a:xfrm>
            <a:off x="6175065" y="6171722"/>
            <a:ext cx="5574218" cy="36933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Support for specifying minimum/maximum replicas</a:t>
            </a:r>
          </a:p>
        </p:txBody>
      </p:sp>
      <p:grpSp>
        <p:nvGrpSpPr>
          <p:cNvPr id="37" name="Group 36" descr="KEDA logo">
            <a:extLst>
              <a:ext uri="{FF2B5EF4-FFF2-40B4-BE49-F238E27FC236}">
                <a16:creationId xmlns:a16="http://schemas.microsoft.com/office/drawing/2014/main" id="{F0C53ADC-6A75-4851-86D7-F97B54E6B5A6}"/>
              </a:ext>
            </a:extLst>
          </p:cNvPr>
          <p:cNvGrpSpPr/>
          <p:nvPr/>
        </p:nvGrpSpPr>
        <p:grpSpPr>
          <a:xfrm>
            <a:off x="6548597" y="741385"/>
            <a:ext cx="1995026" cy="937142"/>
            <a:chOff x="2131756" y="2861720"/>
            <a:chExt cx="870845" cy="409070"/>
          </a:xfrm>
        </p:grpSpPr>
        <p:pic>
          <p:nvPicPr>
            <p:cNvPr id="38" name="Picture 37" descr="logo">
              <a:extLst>
                <a:ext uri="{FF2B5EF4-FFF2-40B4-BE49-F238E27FC236}">
                  <a16:creationId xmlns:a16="http://schemas.microsoft.com/office/drawing/2014/main" id="{8725EAE5-C2BC-4FDA-8BCB-D9CA75267417}"/>
                </a:ext>
              </a:extLst>
            </p:cNvPr>
            <p:cNvPicPr>
              <a:picLocks noChangeAspect="1"/>
            </p:cNvPicPr>
            <p:nvPr/>
          </p:nvPicPr>
          <p:blipFill>
            <a:blip r:embed="rId3"/>
            <a:stretch>
              <a:fillRect/>
            </a:stretch>
          </p:blipFill>
          <p:spPr>
            <a:xfrm>
              <a:off x="2131756" y="2861720"/>
              <a:ext cx="257993" cy="409070"/>
            </a:xfrm>
            <a:prstGeom prst="rect">
              <a:avLst/>
            </a:prstGeom>
            <a:effectLst/>
          </p:spPr>
        </p:pic>
        <p:sp>
          <p:nvSpPr>
            <p:cNvPr id="39" name="Title 1">
              <a:extLst>
                <a:ext uri="{FF2B5EF4-FFF2-40B4-BE49-F238E27FC236}">
                  <a16:creationId xmlns:a16="http://schemas.microsoft.com/office/drawing/2014/main" id="{A8788697-DC63-47D4-B0EF-7484E459633B}"/>
                </a:ext>
              </a:extLst>
            </p:cNvPr>
            <p:cNvSpPr txBox="1">
              <a:spLocks/>
            </p:cNvSpPr>
            <p:nvPr/>
          </p:nvSpPr>
          <p:spPr>
            <a:xfrm>
              <a:off x="2433315" y="2960137"/>
              <a:ext cx="569286" cy="209581"/>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sp>
        <p:nvSpPr>
          <p:cNvPr id="40" name="Rectangle 9">
            <a:extLst>
              <a:ext uri="{FF2B5EF4-FFF2-40B4-BE49-F238E27FC236}">
                <a16:creationId xmlns:a16="http://schemas.microsoft.com/office/drawing/2014/main" id="{C15AB6F8-6FC9-4D2E-8A3F-36E56619D9DC}"/>
              </a:ext>
              <a:ext uri="{C183D7F6-B498-43B3-948B-1728B52AA6E4}">
                <adec:decorative xmlns:adec="http://schemas.microsoft.com/office/drawing/2017/decorative" val="1"/>
              </a:ext>
            </a:extLst>
          </p:cNvPr>
          <p:cNvSpPr/>
          <p:nvPr/>
        </p:nvSpPr>
        <p:spPr bwMode="auto">
          <a:xfrm>
            <a:off x="3355949" y="1794938"/>
            <a:ext cx="8380322" cy="2616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4084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79C63-E31A-FEE4-02A2-E9988B7A11F2}"/>
              </a:ext>
            </a:extLst>
          </p:cNvPr>
          <p:cNvSpPr>
            <a:spLocks noGrp="1"/>
          </p:cNvSpPr>
          <p:nvPr>
            <p:ph type="title"/>
          </p:nvPr>
        </p:nvSpPr>
        <p:spPr/>
        <p:txBody>
          <a:bodyPr/>
          <a:lstStyle/>
          <a:p>
            <a:r>
              <a:rPr lang="en-NZ" dirty="0"/>
              <a:t>Demo</a:t>
            </a:r>
          </a:p>
        </p:txBody>
      </p:sp>
      <p:pic>
        <p:nvPicPr>
          <p:cNvPr id="3" name="Graphic 2" descr="Azure Container Apps icon">
            <a:extLst>
              <a:ext uri="{FF2B5EF4-FFF2-40B4-BE49-F238E27FC236}">
                <a16:creationId xmlns:a16="http://schemas.microsoft.com/office/drawing/2014/main" id="{F647593D-0BCE-59C3-84BA-123C1296E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956206" y="4720974"/>
            <a:ext cx="1356987" cy="1356987"/>
          </a:xfrm>
          <a:prstGeom prst="rect">
            <a:avLst/>
          </a:prstGeom>
        </p:spPr>
      </p:pic>
      <p:pic>
        <p:nvPicPr>
          <p:cNvPr id="5" name="Graphic 4" descr="Azure Container Apps icon">
            <a:extLst>
              <a:ext uri="{FF2B5EF4-FFF2-40B4-BE49-F238E27FC236}">
                <a16:creationId xmlns:a16="http://schemas.microsoft.com/office/drawing/2014/main" id="{6DA9796B-7740-9B3D-1861-ADB5F3E802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940119" y="1950375"/>
            <a:ext cx="1356987" cy="1356987"/>
          </a:xfrm>
          <a:prstGeom prst="rect">
            <a:avLst/>
          </a:prstGeom>
        </p:spPr>
      </p:pic>
      <p:sp>
        <p:nvSpPr>
          <p:cNvPr id="6" name="Arrow: Up-Down 5">
            <a:extLst>
              <a:ext uri="{FF2B5EF4-FFF2-40B4-BE49-F238E27FC236}">
                <a16:creationId xmlns:a16="http://schemas.microsoft.com/office/drawing/2014/main" id="{C43D8E61-E55F-3747-2325-D592A3D87FC6}"/>
              </a:ext>
            </a:extLst>
          </p:cNvPr>
          <p:cNvSpPr/>
          <p:nvPr/>
        </p:nvSpPr>
        <p:spPr bwMode="auto">
          <a:xfrm>
            <a:off x="5465852" y="3467529"/>
            <a:ext cx="282539" cy="1094197"/>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rgbClr val="000000"/>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4F1B5BF-E1AA-4938-B073-80B8EA4F3870}"/>
              </a:ext>
            </a:extLst>
          </p:cNvPr>
          <p:cNvSpPr txBox="1"/>
          <p:nvPr/>
        </p:nvSpPr>
        <p:spPr>
          <a:xfrm>
            <a:off x="6524090" y="2321959"/>
            <a:ext cx="1135295" cy="307777"/>
          </a:xfrm>
          <a:prstGeom prst="rect">
            <a:avLst/>
          </a:prstGeom>
          <a:noFill/>
        </p:spPr>
        <p:txBody>
          <a:bodyPr wrap="square" lIns="0" tIns="0" rIns="0" bIns="0" rtlCol="0">
            <a:spAutoFit/>
          </a:bodyPr>
          <a:lstStyle/>
          <a:p>
            <a:pPr algn="l"/>
            <a:r>
              <a:rPr lang="en-NZ" sz="2000" dirty="0"/>
              <a:t>Blue Slot</a:t>
            </a:r>
          </a:p>
        </p:txBody>
      </p:sp>
      <p:sp>
        <p:nvSpPr>
          <p:cNvPr id="8" name="TextBox 7">
            <a:extLst>
              <a:ext uri="{FF2B5EF4-FFF2-40B4-BE49-F238E27FC236}">
                <a16:creationId xmlns:a16="http://schemas.microsoft.com/office/drawing/2014/main" id="{D0B1ABF4-28F3-6B7C-E2B6-DA8012A63924}"/>
              </a:ext>
            </a:extLst>
          </p:cNvPr>
          <p:cNvSpPr txBox="1"/>
          <p:nvPr/>
        </p:nvSpPr>
        <p:spPr>
          <a:xfrm>
            <a:off x="6524089" y="5194035"/>
            <a:ext cx="1135295" cy="615553"/>
          </a:xfrm>
          <a:prstGeom prst="rect">
            <a:avLst/>
          </a:prstGeom>
          <a:noFill/>
        </p:spPr>
        <p:txBody>
          <a:bodyPr wrap="square" lIns="0" tIns="0" rIns="0" bIns="0" rtlCol="0">
            <a:spAutoFit/>
          </a:bodyPr>
          <a:lstStyle/>
          <a:p>
            <a:pPr algn="l"/>
            <a:r>
              <a:rPr lang="en-NZ" sz="2000" dirty="0"/>
              <a:t>Green Slot</a:t>
            </a:r>
          </a:p>
        </p:txBody>
      </p:sp>
      <p:sp>
        <p:nvSpPr>
          <p:cNvPr id="9" name="TextBox 8">
            <a:extLst>
              <a:ext uri="{FF2B5EF4-FFF2-40B4-BE49-F238E27FC236}">
                <a16:creationId xmlns:a16="http://schemas.microsoft.com/office/drawing/2014/main" id="{3B89E5BF-8125-DA79-AB0E-9FE001BA6F2B}"/>
              </a:ext>
            </a:extLst>
          </p:cNvPr>
          <p:cNvSpPr txBox="1"/>
          <p:nvPr/>
        </p:nvSpPr>
        <p:spPr>
          <a:xfrm>
            <a:off x="6524089" y="3860738"/>
            <a:ext cx="1407561" cy="307777"/>
          </a:xfrm>
          <a:prstGeom prst="rect">
            <a:avLst/>
          </a:prstGeom>
          <a:noFill/>
        </p:spPr>
        <p:txBody>
          <a:bodyPr wrap="square" lIns="0" tIns="0" rIns="0" bIns="0" rtlCol="0">
            <a:spAutoFit/>
          </a:bodyPr>
          <a:lstStyle/>
          <a:p>
            <a:pPr algn="l"/>
            <a:r>
              <a:rPr lang="en-NZ" sz="2000" dirty="0"/>
              <a:t>Swap Traffic</a:t>
            </a:r>
          </a:p>
        </p:txBody>
      </p:sp>
      <p:pic>
        <p:nvPicPr>
          <p:cNvPr id="1032" name="Picture 8">
            <a:extLst>
              <a:ext uri="{FF2B5EF4-FFF2-40B4-BE49-F238E27FC236}">
                <a16:creationId xmlns:a16="http://schemas.microsoft.com/office/drawing/2014/main" id="{AD959F57-A2EA-F4B2-847A-3C3DAA15B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4177" y="1352967"/>
            <a:ext cx="2245760" cy="2245760"/>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 9">
            <a:extLst>
              <a:ext uri="{FF2B5EF4-FFF2-40B4-BE49-F238E27FC236}">
                <a16:creationId xmlns:a16="http://schemas.microsoft.com/office/drawing/2014/main" id="{46D2EA7B-0117-7951-0332-796B632B34A6}"/>
              </a:ext>
            </a:extLst>
          </p:cNvPr>
          <p:cNvSpPr/>
          <p:nvPr/>
        </p:nvSpPr>
        <p:spPr bwMode="auto">
          <a:xfrm>
            <a:off x="8049802" y="2321959"/>
            <a:ext cx="1510301" cy="307777"/>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rgbClr val="000000"/>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46DDA01-45EF-4C52-D049-EC092D3AD9C9}"/>
              </a:ext>
            </a:extLst>
          </p:cNvPr>
          <p:cNvSpPr txBox="1"/>
          <p:nvPr/>
        </p:nvSpPr>
        <p:spPr>
          <a:xfrm>
            <a:off x="9887592" y="3339101"/>
            <a:ext cx="1458930" cy="1231106"/>
          </a:xfrm>
          <a:prstGeom prst="rect">
            <a:avLst/>
          </a:prstGeom>
          <a:noFill/>
        </p:spPr>
        <p:txBody>
          <a:bodyPr wrap="square" lIns="0" tIns="0" rIns="0" bIns="0" rtlCol="0">
            <a:spAutoFit/>
          </a:bodyPr>
          <a:lstStyle/>
          <a:p>
            <a:pPr algn="ctr"/>
            <a:r>
              <a:rPr lang="en-NZ" sz="2000" dirty="0"/>
              <a:t>Run Integration tests against blue slot</a:t>
            </a:r>
          </a:p>
        </p:txBody>
      </p:sp>
      <p:pic>
        <p:nvPicPr>
          <p:cNvPr id="1034" name="Picture 10" descr="White github 11 icon - Free white social icons">
            <a:extLst>
              <a:ext uri="{FF2B5EF4-FFF2-40B4-BE49-F238E27FC236}">
                <a16:creationId xmlns:a16="http://schemas.microsoft.com/office/drawing/2014/main" id="{F69BA484-F5A8-7B8C-FAE2-1B58907B1F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65" y="1724196"/>
            <a:ext cx="1503301" cy="150330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E4FE946-3C5E-7153-E808-B375B568C65F}"/>
              </a:ext>
            </a:extLst>
          </p:cNvPr>
          <p:cNvSpPr/>
          <p:nvPr/>
        </p:nvSpPr>
        <p:spPr bwMode="auto">
          <a:xfrm>
            <a:off x="2917861" y="2378467"/>
            <a:ext cx="1700373" cy="3082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rgbClr val="000000"/>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14A7C57-6E3B-468A-107B-AF767178BABA}"/>
              </a:ext>
            </a:extLst>
          </p:cNvPr>
          <p:cNvSpPr txBox="1"/>
          <p:nvPr/>
        </p:nvSpPr>
        <p:spPr>
          <a:xfrm>
            <a:off x="347576" y="3339458"/>
            <a:ext cx="3030877" cy="615553"/>
          </a:xfrm>
          <a:prstGeom prst="rect">
            <a:avLst/>
          </a:prstGeom>
          <a:noFill/>
        </p:spPr>
        <p:txBody>
          <a:bodyPr wrap="square" lIns="0" tIns="0" rIns="0" bIns="0" rtlCol="0">
            <a:spAutoFit/>
          </a:bodyPr>
          <a:lstStyle/>
          <a:p>
            <a:pPr algn="ctr"/>
            <a:r>
              <a:rPr lang="en-NZ" sz="2000" dirty="0"/>
              <a:t>Build container image and deploy to blue slot</a:t>
            </a:r>
          </a:p>
        </p:txBody>
      </p:sp>
    </p:spTree>
    <p:extLst>
      <p:ext uri="{BB962C8B-B14F-4D97-AF65-F5344CB8AC3E}">
        <p14:creationId xmlns:p14="http://schemas.microsoft.com/office/powerpoint/2010/main" val="41446609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98F57AEC-147B-491F-B1E8-8BE0A2212A7F}"/>
              </a:ext>
            </a:extLst>
          </p:cNvPr>
          <p:cNvSpPr txBox="1">
            <a:spLocks noGrp="1"/>
          </p:cNvSpPr>
          <p:nvPr>
            <p:ph type="title"/>
          </p:nvPr>
        </p:nvSpPr>
        <p:spPr>
          <a:xfrm>
            <a:off x="588963" y="2890391"/>
            <a:ext cx="4127500" cy="1077218"/>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r>
              <a:rPr lang="en-US" noProof="0" dirty="0"/>
              <a:t>Demo</a:t>
            </a:r>
            <a:br>
              <a:rPr lang="en-US" noProof="0" dirty="0"/>
            </a:br>
            <a:endParaRPr lang="en-US" sz="2800" noProof="0" dirty="0"/>
          </a:p>
        </p:txBody>
      </p:sp>
      <p:pic>
        <p:nvPicPr>
          <p:cNvPr id="7" name="Remote development with GitHub Codespaces" descr="Hands typing on laptop device">
            <a:extLst>
              <a:ext uri="{FF2B5EF4-FFF2-40B4-BE49-F238E27FC236}">
                <a16:creationId xmlns:a16="http://schemas.microsoft.com/office/drawing/2014/main" id="{71D59D9A-E0D1-4505-8879-138916053816}"/>
              </a:ext>
            </a:extLst>
          </p:cNvPr>
          <p:cNvPicPr>
            <a:picLocks noChangeAspect="1"/>
          </p:cNvPicPr>
          <p:nvPr/>
        </p:nvPicPr>
        <p:blipFill rotWithShape="1">
          <a:blip r:embed="rId3"/>
          <a:srcRect l="5556" r="27406"/>
          <a:stretch/>
        </p:blipFill>
        <p:spPr>
          <a:xfrm>
            <a:off x="5295901" y="0"/>
            <a:ext cx="6896100" cy="6858000"/>
          </a:xfrm>
          <a:prstGeom prst="rect">
            <a:avLst/>
          </a:prstGeom>
        </p:spPr>
      </p:pic>
      <p:sp>
        <p:nvSpPr>
          <p:cNvPr id="2" name="Text Placeholder 7">
            <a:extLst>
              <a:ext uri="{FF2B5EF4-FFF2-40B4-BE49-F238E27FC236}">
                <a16:creationId xmlns:a16="http://schemas.microsoft.com/office/drawing/2014/main" id="{46A9A849-466E-FE94-26A1-7C31AFBA3ED2}"/>
              </a:ext>
            </a:extLst>
          </p:cNvPr>
          <p:cNvSpPr txBox="1">
            <a:spLocks/>
          </p:cNvSpPr>
          <p:nvPr/>
        </p:nvSpPr>
        <p:spPr>
          <a:xfrm>
            <a:off x="336697" y="5792964"/>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dirty="0"/>
          </a:p>
        </p:txBody>
      </p:sp>
      <p:sp>
        <p:nvSpPr>
          <p:cNvPr id="3" name="Text Placeholder 7">
            <a:extLst>
              <a:ext uri="{FF2B5EF4-FFF2-40B4-BE49-F238E27FC236}">
                <a16:creationId xmlns:a16="http://schemas.microsoft.com/office/drawing/2014/main" id="{8C7E8866-4646-148B-FB40-94D6A9C60256}"/>
              </a:ext>
            </a:extLst>
          </p:cNvPr>
          <p:cNvSpPr txBox="1">
            <a:spLocks/>
          </p:cNvSpPr>
          <p:nvPr/>
        </p:nvSpPr>
        <p:spPr>
          <a:xfrm>
            <a:off x="336696" y="5094759"/>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hlinkClick r:id="rId4"/>
              </a:rPr>
              <a:t>https://github.com/willvelida/aca-productstore</a:t>
            </a:r>
            <a:r>
              <a:rPr lang="en-US" dirty="0"/>
              <a:t> </a:t>
            </a:r>
          </a:p>
        </p:txBody>
      </p:sp>
    </p:spTree>
    <p:extLst>
      <p:ext uri="{BB962C8B-B14F-4D97-AF65-F5344CB8AC3E}">
        <p14:creationId xmlns:p14="http://schemas.microsoft.com/office/powerpoint/2010/main" val="12564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5DA546-DFCF-70D0-2C9F-4209DF87916A}"/>
              </a:ext>
            </a:extLst>
          </p:cNvPr>
          <p:cNvSpPr>
            <a:spLocks noGrp="1"/>
          </p:cNvSpPr>
          <p:nvPr>
            <p:ph type="title"/>
          </p:nvPr>
        </p:nvSpPr>
        <p:spPr>
          <a:xfrm>
            <a:off x="588263" y="457200"/>
            <a:ext cx="11018520" cy="553998"/>
          </a:xfrm>
        </p:spPr>
        <p:txBody>
          <a:bodyPr wrap="square" anchor="t">
            <a:normAutofit/>
          </a:bodyPr>
          <a:lstStyle/>
          <a:p>
            <a:r>
              <a:rPr lang="en-US" dirty="0"/>
              <a:t>Recap</a:t>
            </a:r>
          </a:p>
        </p:txBody>
      </p:sp>
      <p:sp>
        <p:nvSpPr>
          <p:cNvPr id="4" name="Text Placeholder 3">
            <a:extLst>
              <a:ext uri="{FF2B5EF4-FFF2-40B4-BE49-F238E27FC236}">
                <a16:creationId xmlns:a16="http://schemas.microsoft.com/office/drawing/2014/main" id="{6B5AAFDB-2FEE-BCB6-F887-3C53FA2D17BB}"/>
              </a:ext>
            </a:extLst>
          </p:cNvPr>
          <p:cNvSpPr>
            <a:spLocks noGrp="1"/>
          </p:cNvSpPr>
          <p:nvPr>
            <p:ph sz="quarter" idx="12"/>
          </p:nvPr>
        </p:nvSpPr>
        <p:spPr>
          <a:xfrm>
            <a:off x="584200" y="1435100"/>
            <a:ext cx="5211763" cy="4833938"/>
          </a:xfrm>
        </p:spPr>
        <p:txBody>
          <a:bodyPr wrap="square">
            <a:normAutofit/>
          </a:bodyPr>
          <a:lstStyle/>
          <a:p>
            <a:pPr marL="457200" indent="-457200">
              <a:lnSpc>
                <a:spcPct val="90000"/>
              </a:lnSpc>
              <a:buFont typeface="Arial" panose="020B0604020202020204" pitchFamily="34" charset="0"/>
              <a:buChar char="•"/>
            </a:pPr>
            <a:r>
              <a:rPr lang="en-US" dirty="0"/>
              <a:t>Kubernetes without the Kubernetes!</a:t>
            </a:r>
          </a:p>
          <a:p>
            <a:pPr marL="457200" indent="-457200">
              <a:lnSpc>
                <a:spcPct val="90000"/>
              </a:lnSpc>
              <a:buFont typeface="Arial" panose="020B0604020202020204" pitchFamily="34" charset="0"/>
              <a:buChar char="•"/>
            </a:pPr>
            <a:r>
              <a:rPr lang="en-US" dirty="0"/>
              <a:t>Use Revisions to manage lifecycle application.</a:t>
            </a:r>
          </a:p>
          <a:p>
            <a:pPr marL="457200" indent="-457200">
              <a:lnSpc>
                <a:spcPct val="90000"/>
              </a:lnSpc>
              <a:buFont typeface="Arial" panose="020B0604020202020204" pitchFamily="34" charset="0"/>
              <a:buChar char="•"/>
            </a:pPr>
            <a:r>
              <a:rPr lang="en-US" dirty="0"/>
              <a:t>Built in-observability.</a:t>
            </a:r>
          </a:p>
          <a:p>
            <a:pPr marL="457200" indent="-457200">
              <a:lnSpc>
                <a:spcPct val="90000"/>
              </a:lnSpc>
              <a:buFont typeface="Arial" panose="020B0604020202020204" pitchFamily="34" charset="0"/>
              <a:buChar char="•"/>
            </a:pPr>
            <a:r>
              <a:rPr lang="en-US" dirty="0"/>
              <a:t>Support for internal and external networking.</a:t>
            </a:r>
          </a:p>
          <a:p>
            <a:pPr marL="457200" indent="-457200">
              <a:lnSpc>
                <a:spcPct val="90000"/>
              </a:lnSpc>
              <a:buFont typeface="Arial" panose="020B0604020202020204" pitchFamily="34" charset="0"/>
              <a:buChar char="•"/>
            </a:pPr>
            <a:endParaRPr lang="en-US" dirty="0"/>
          </a:p>
        </p:txBody>
      </p:sp>
      <p:pic>
        <p:nvPicPr>
          <p:cNvPr id="5" name="Content Placeholder 4" descr="Azure Container Apps icon">
            <a:extLst>
              <a:ext uri="{FF2B5EF4-FFF2-40B4-BE49-F238E27FC236}">
                <a16:creationId xmlns:a16="http://schemas.microsoft.com/office/drawing/2014/main" id="{62262942-B168-44FC-18B3-77819590ECED}"/>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6582569" y="1435100"/>
            <a:ext cx="4833938" cy="4833938"/>
          </a:xfrm>
        </p:spPr>
      </p:pic>
    </p:spTree>
    <p:extLst>
      <p:ext uri="{BB962C8B-B14F-4D97-AF65-F5344CB8AC3E}">
        <p14:creationId xmlns:p14="http://schemas.microsoft.com/office/powerpoint/2010/main" val="27803554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D4345792-0052-46F8-8112-4E9B72128C8F}"/>
              </a:ext>
            </a:extLst>
          </p:cNvPr>
          <p:cNvSpPr txBox="1">
            <a:spLocks/>
          </p:cNvSpPr>
          <p:nvPr/>
        </p:nvSpPr>
        <p:spPr>
          <a:xfrm>
            <a:off x="336697" y="5792964"/>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@willvelida | willvelida@microsoft.com</a:t>
            </a:r>
          </a:p>
        </p:txBody>
      </p:sp>
    </p:spTree>
    <p:extLst>
      <p:ext uri="{BB962C8B-B14F-4D97-AF65-F5344CB8AC3E}">
        <p14:creationId xmlns:p14="http://schemas.microsoft.com/office/powerpoint/2010/main" val="69857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62A480-EB9E-C97F-4174-0BA86297D998}"/>
              </a:ext>
            </a:extLst>
          </p:cNvPr>
          <p:cNvSpPr>
            <a:spLocks noGrp="1"/>
          </p:cNvSpPr>
          <p:nvPr>
            <p:ph type="title"/>
          </p:nvPr>
        </p:nvSpPr>
        <p:spPr/>
        <p:txBody>
          <a:bodyPr/>
          <a:lstStyle/>
          <a:p>
            <a:r>
              <a:rPr lang="en-US" dirty="0"/>
              <a:t>What are Azure Container Apps?</a:t>
            </a:r>
          </a:p>
        </p:txBody>
      </p:sp>
    </p:spTree>
    <p:extLst>
      <p:ext uri="{BB962C8B-B14F-4D97-AF65-F5344CB8AC3E}">
        <p14:creationId xmlns:p14="http://schemas.microsoft.com/office/powerpoint/2010/main" val="422818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682659"/>
            <a:ext cx="5454891" cy="6093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mj-lt"/>
                <a:ea typeface="+mj-lt"/>
                <a:cs typeface="Segoe UI Semibold"/>
              </a:rPr>
              <a:t>Azure Container Apps</a:t>
            </a:r>
            <a:endParaRPr kumimoji="0" lang="en-US" sz="4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1200" cap="none" spc="0" normalizeH="0" baseline="0" noProof="0" dirty="0">
                <a:ln w="3175">
                  <a:noFill/>
                </a:ln>
                <a:effectLst/>
                <a:uLnTx/>
                <a:uFillTx/>
                <a:latin typeface="Segoe UI Semibold"/>
                <a:ea typeface="+mn-ea"/>
                <a:cs typeface="Segoe UI"/>
              </a:rPr>
              <a:t>Serverless containers for microservices</a:t>
            </a:r>
            <a:endParaRPr lang="en-US" sz="2000" b="0" i="0" u="none" strike="noStrike" kern="1200" cap="none" spc="0" normalizeH="0" baseline="0" noProof="0" dirty="0">
              <a:ln w="3175">
                <a:noFill/>
              </a:ln>
              <a:effectLst/>
              <a:uLnTx/>
              <a:uFillTx/>
              <a:latin typeface="Segoe UI Semibold"/>
              <a:cs typeface="Segoe UI"/>
            </a:endParaRP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3484" y="3616246"/>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8"/>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Scale dynamically based on events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49177" y="1682659"/>
            <a:ext cx="2540818" cy="2540818"/>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5261421"/>
            <a:ext cx="50292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4" y="5467042"/>
            <a:ext cx="4990759"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
        <p:nvSpPr>
          <p:cNvPr id="2" name="TextBox 1">
            <a:extLst>
              <a:ext uri="{FF2B5EF4-FFF2-40B4-BE49-F238E27FC236}">
                <a16:creationId xmlns:a16="http://schemas.microsoft.com/office/drawing/2014/main" id="{E6ECFBEF-FB80-9FBB-905C-FEFEE7D65BE8}"/>
              </a:ext>
            </a:extLst>
          </p:cNvPr>
          <p:cNvSpPr txBox="1"/>
          <p:nvPr/>
        </p:nvSpPr>
        <p:spPr>
          <a:xfrm>
            <a:off x="593485" y="4756819"/>
            <a:ext cx="8302686" cy="615553"/>
          </a:xfrm>
          <a:prstGeom prst="rect">
            <a:avLst/>
          </a:prstGeom>
          <a:noFill/>
        </p:spPr>
        <p:txBody>
          <a:bodyPr wrap="square" lIns="0" tIns="0" rIns="0" bIns="0" rtlCol="0" anchor="t">
            <a:spAutoFit/>
          </a:bodyPr>
          <a:lstStyle/>
          <a:p>
            <a:pPr>
              <a:defRPr/>
            </a:pPr>
            <a:r>
              <a:rPr lang="en-US" sz="2000" dirty="0">
                <a:ea typeface="+mn-lt"/>
                <a:cs typeface="+mn-lt"/>
              </a:rPr>
              <a:t>Builds </a:t>
            </a:r>
            <a:r>
              <a:rPr kumimoji="0" lang="en-US" sz="2000" b="0" i="0" u="none" strike="noStrike" kern="1200" cap="none" spc="0" normalizeH="0" baseline="0" noProof="0" dirty="0">
                <a:ln>
                  <a:noFill/>
                </a:ln>
                <a:effectLst/>
                <a:uLnTx/>
                <a:uFillTx/>
                <a:ea typeface="+mn-lt"/>
                <a:cs typeface="+mn-lt"/>
              </a:rPr>
              <a:t>on </a:t>
            </a:r>
            <a:r>
              <a:rPr lang="en-US" sz="2000" dirty="0">
                <a:ea typeface="+mn-lt"/>
                <a:cs typeface="+mn-lt"/>
              </a:rPr>
              <a:t>Kubernetes, providing a fully managed and optimized environment</a:t>
            </a:r>
            <a:endParaRPr lang="en-US" dirty="0">
              <a:ea typeface="+mn-ea"/>
              <a:cs typeface="+mn-cs"/>
            </a:endParaRPr>
          </a:p>
        </p:txBody>
      </p:sp>
    </p:spTree>
    <p:extLst>
      <p:ext uri="{BB962C8B-B14F-4D97-AF65-F5344CB8AC3E}">
        <p14:creationId xmlns:p14="http://schemas.microsoft.com/office/powerpoint/2010/main" val="181125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0EF131A-E99A-4490-BBA5-99837E290E48}"/>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AFB3845-2767-4924-AC2F-EF6FBF906178}"/>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81C12C8-E531-4BC7-A1F2-75DD4D1A6B4D}"/>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65A7675-F777-4CF1-A166-428127EC2730}"/>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Focus on apps, not infrastructure</a:t>
            </a:r>
          </a:p>
        </p:txBody>
      </p:sp>
      <p:sp>
        <p:nvSpPr>
          <p:cNvPr id="7" name="TextBox 6">
            <a:extLst>
              <a:ext uri="{FF2B5EF4-FFF2-40B4-BE49-F238E27FC236}">
                <a16:creationId xmlns:a16="http://schemas.microsoft.com/office/drawing/2014/main" id="{0D9BEC5C-B58D-455C-A8DB-576995AFDFD8}"/>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Scale dynamically based on events</a:t>
            </a:r>
          </a:p>
        </p:txBody>
      </p:sp>
      <p:sp>
        <p:nvSpPr>
          <p:cNvPr id="14" name="Title 3">
            <a:extLst>
              <a:ext uri="{FF2B5EF4-FFF2-40B4-BE49-F238E27FC236}">
                <a16:creationId xmlns:a16="http://schemas.microsoft.com/office/drawing/2014/main" id="{EC86ACD7-626C-38F9-F646-EF8B3B1D38D0}"/>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Build modern apps on open-source</a:t>
            </a:r>
          </a:p>
        </p:txBody>
      </p:sp>
      <p:pic>
        <p:nvPicPr>
          <p:cNvPr id="16" name="Picture 15">
            <a:extLst>
              <a:ext uri="{FF2B5EF4-FFF2-40B4-BE49-F238E27FC236}">
                <a16:creationId xmlns:a16="http://schemas.microsoft.com/office/drawing/2014/main" id="{CD154F1B-AACA-43F1-74F8-D4DA4B07F898}"/>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17" name="Picture 16" descr="Azure Screenshot">
            <a:extLst>
              <a:ext uri="{FF2B5EF4-FFF2-40B4-BE49-F238E27FC236}">
                <a16:creationId xmlns:a16="http://schemas.microsoft.com/office/drawing/2014/main" id="{65361FCB-1A42-652D-A3F7-7958D51C6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588" y="1797576"/>
            <a:ext cx="5606725" cy="3152245"/>
          </a:xfrm>
          <a:prstGeom prst="rect">
            <a:avLst/>
          </a:prstGeom>
        </p:spPr>
      </p:pic>
      <p:sp>
        <p:nvSpPr>
          <p:cNvPr id="18" name="TextBox 17">
            <a:extLst>
              <a:ext uri="{FF2B5EF4-FFF2-40B4-BE49-F238E27FC236}">
                <a16:creationId xmlns:a16="http://schemas.microsoft.com/office/drawing/2014/main" id="{2C7EAE5C-CF62-6775-3902-13DF0977E6F1}"/>
              </a:ext>
              <a:ext uri="{C183D7F6-B498-43B3-948B-1728B52AA6E4}">
                <adec:decorative xmlns:adec="http://schemas.microsoft.com/office/drawing/2017/decorative" val="1"/>
              </a:ext>
            </a:extLst>
          </p:cNvPr>
          <p:cNvSpPr txBox="1"/>
          <p:nvPr/>
        </p:nvSpPr>
        <p:spPr>
          <a:xfrm>
            <a:off x="2976397" y="427273"/>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Build modern apps on open-source</a:t>
            </a:r>
          </a:p>
        </p:txBody>
      </p:sp>
      <p:grpSp>
        <p:nvGrpSpPr>
          <p:cNvPr id="3" name="Group 2">
            <a:extLst>
              <a:ext uri="{FF2B5EF4-FFF2-40B4-BE49-F238E27FC236}">
                <a16:creationId xmlns:a16="http://schemas.microsoft.com/office/drawing/2014/main" id="{91DAA6B0-2850-F27F-3E92-04F94D15871F}"/>
              </a:ext>
            </a:extLst>
          </p:cNvPr>
          <p:cNvGrpSpPr/>
          <p:nvPr/>
        </p:nvGrpSpPr>
        <p:grpSpPr>
          <a:xfrm>
            <a:off x="776525" y="2743267"/>
            <a:ext cx="5018122" cy="2327556"/>
            <a:chOff x="776525" y="2743267"/>
            <a:chExt cx="5018122" cy="2327556"/>
          </a:xfrm>
        </p:grpSpPr>
        <p:grpSp>
          <p:nvGrpSpPr>
            <p:cNvPr id="22" name="Group 21">
              <a:extLst>
                <a:ext uri="{FF2B5EF4-FFF2-40B4-BE49-F238E27FC236}">
                  <a16:creationId xmlns:a16="http://schemas.microsoft.com/office/drawing/2014/main" id="{A44F7CD4-F795-CE45-8444-02C1CEA12FF9}"/>
                </a:ext>
              </a:extLst>
            </p:cNvPr>
            <p:cNvGrpSpPr/>
            <p:nvPr/>
          </p:nvGrpSpPr>
          <p:grpSpPr>
            <a:xfrm>
              <a:off x="776525" y="2743267"/>
              <a:ext cx="5018122" cy="2327556"/>
              <a:chOff x="6592119" y="3080943"/>
              <a:chExt cx="5018122" cy="2327556"/>
            </a:xfrm>
          </p:grpSpPr>
          <p:sp>
            <p:nvSpPr>
              <p:cNvPr id="23" name="TextBox 22">
                <a:extLst>
                  <a:ext uri="{FF2B5EF4-FFF2-40B4-BE49-F238E27FC236}">
                    <a16:creationId xmlns:a16="http://schemas.microsoft.com/office/drawing/2014/main" id="{55414BC6-A532-B346-0FDA-5E1268CCE22B}"/>
                  </a:ext>
                </a:extLst>
              </p:cNvPr>
              <p:cNvSpPr txBox="1"/>
              <p:nvPr/>
            </p:nvSpPr>
            <p:spPr>
              <a:xfrm>
                <a:off x="6952555" y="3084786"/>
                <a:ext cx="4657686" cy="23237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 portability powered by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open standards and APIs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 patterns and best practices encapsulated by products like </a:t>
                </a:r>
                <a:r>
                  <a:rPr kumimoji="0" lang="en-US" sz="1800" b="0" i="0" u="none" strike="noStrike" kern="1200" cap="none" spc="0" normalizeH="0" baseline="0" noProof="0" err="1">
                    <a:ln>
                      <a:noFill/>
                    </a:ln>
                    <a:gradFill flip="none" rotWithShape="1">
                      <a:gsLst>
                        <a:gs pos="0">
                          <a:srgbClr val="FFFFFF"/>
                        </a:gs>
                        <a:gs pos="100000">
                          <a:srgbClr val="FFFFFF"/>
                        </a:gs>
                      </a:gsLst>
                      <a:lin ang="2700000" scaled="1"/>
                      <a:tileRect/>
                    </a:gradFill>
                    <a:effectLst/>
                    <a:uLnTx/>
                    <a:uFillTx/>
                    <a:latin typeface="Segoe UI Semibold"/>
                    <a:ea typeface="+mn-ea"/>
                    <a:cs typeface="+mn-cs"/>
                  </a:rPr>
                  <a:t>Dapr</a:t>
                </a: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Service capabilities influenced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by OSS contributions</a:t>
                </a: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126A7F51-14C5-9402-BD11-85291BEA7017}"/>
                  </a:ext>
                </a:extLst>
              </p:cNvPr>
              <p:cNvSpPr txBox="1"/>
              <p:nvPr/>
            </p:nvSpPr>
            <p:spPr>
              <a:xfrm>
                <a:off x="6592119" y="3080943"/>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5" name="TextBox 24">
                <a:extLst>
                  <a:ext uri="{FF2B5EF4-FFF2-40B4-BE49-F238E27FC236}">
                    <a16:creationId xmlns:a16="http://schemas.microsoft.com/office/drawing/2014/main" id="{3A15F21E-5341-9225-E4D5-3909473F948F}"/>
                  </a:ext>
                </a:extLst>
              </p:cNvPr>
              <p:cNvSpPr txBox="1"/>
              <p:nvPr/>
            </p:nvSpPr>
            <p:spPr>
              <a:xfrm>
                <a:off x="6592119" y="3765082"/>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D39AC23B-A4BA-F07B-52F7-DBC7B6540930}"/>
                  </a:ext>
                </a:extLst>
              </p:cNvPr>
              <p:cNvSpPr txBox="1"/>
              <p:nvPr/>
            </p:nvSpPr>
            <p:spPr>
              <a:xfrm>
                <a:off x="6592119" y="444922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A538B047-9E0B-5118-98A7-EF959BD82699}"/>
                </a:ext>
              </a:extLst>
            </p:cNvPr>
            <p:cNvSpPr txBox="1"/>
            <p:nvPr/>
          </p:nvSpPr>
          <p:spPr>
            <a:xfrm>
              <a:off x="776525" y="4755216"/>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Tree>
    <p:extLst>
      <p:ext uri="{BB962C8B-B14F-4D97-AF65-F5344CB8AC3E}">
        <p14:creationId xmlns:p14="http://schemas.microsoft.com/office/powerpoint/2010/main" val="241270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3000">
                  <a:schemeClr val="accent6">
                    <a:lumMod val="50000"/>
                  </a:schemeClr>
                </a:gs>
                <a:gs pos="51000">
                  <a:schemeClr val="accent1"/>
                </a:gs>
                <a:gs pos="70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0951A9-D01A-498E-AB07-517F79156067}"/>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 source</a:t>
            </a:r>
          </a:p>
        </p:txBody>
      </p:sp>
      <p:sp>
        <p:nvSpPr>
          <p:cNvPr id="24" name="Oval 23">
            <a:extLst>
              <a:ext uri="{FF2B5EF4-FFF2-40B4-BE49-F238E27FC236}">
                <a16:creationId xmlns:a16="http://schemas.microsoft.com/office/drawing/2014/main" id="{AAC9A701-0D51-4B33-8A67-F97BD98A99C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C8CE5EB-054D-4DA5-933F-2C71C944000D}"/>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8324FDA-C74B-4183-B19A-BE6EC2BFA1C3}"/>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D9BB7514-F1BB-485F-9168-BFD9ABA49B3F}"/>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panose="020B0502040204020203" pitchFamily="34" charset="0"/>
                <a:ea typeface="+mn-ea"/>
                <a:cs typeface="Segoe UI" panose="020B0502040204020203" pitchFamily="34" charset="0"/>
              </a:rPr>
              <a:t>Focus on apps, not infrastructure</a:t>
            </a:r>
          </a:p>
        </p:txBody>
      </p:sp>
      <p:sp>
        <p:nvSpPr>
          <p:cNvPr id="28" name="TextBox 27">
            <a:extLst>
              <a:ext uri="{FF2B5EF4-FFF2-40B4-BE49-F238E27FC236}">
                <a16:creationId xmlns:a16="http://schemas.microsoft.com/office/drawing/2014/main" id="{F3EAEC18-853C-4BB3-A479-E724249D4BC2}"/>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Scale dynamically based on events</a:t>
            </a:r>
          </a:p>
        </p:txBody>
      </p:sp>
      <p:sp>
        <p:nvSpPr>
          <p:cNvPr id="20" name="Title 3">
            <a:extLst>
              <a:ext uri="{FF2B5EF4-FFF2-40B4-BE49-F238E27FC236}">
                <a16:creationId xmlns:a16="http://schemas.microsoft.com/office/drawing/2014/main" id="{08332CB7-5274-D27C-AB0A-BD045C2F4677}"/>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Focus on apps, not infrastructure</a:t>
            </a:r>
          </a:p>
        </p:txBody>
      </p:sp>
      <p:pic>
        <p:nvPicPr>
          <p:cNvPr id="22" name="Picture 2" descr="Azure Screenshot">
            <a:extLst>
              <a:ext uri="{FF2B5EF4-FFF2-40B4-BE49-F238E27FC236}">
                <a16:creationId xmlns:a16="http://schemas.microsoft.com/office/drawing/2014/main" id="{2DEB33BD-84FD-5248-C3F3-492AC4B255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67"/>
          <a:stretch/>
        </p:blipFill>
        <p:spPr bwMode="auto">
          <a:xfrm>
            <a:off x="7177177" y="1742535"/>
            <a:ext cx="5233876" cy="3289539"/>
          </a:xfrm>
          <a:prstGeom prst="rect">
            <a:avLst/>
          </a:prstGeom>
          <a:noFill/>
        </p:spPr>
      </p:pic>
      <p:pic>
        <p:nvPicPr>
          <p:cNvPr id="29" name="Picture 28">
            <a:extLst>
              <a:ext uri="{FF2B5EF4-FFF2-40B4-BE49-F238E27FC236}">
                <a16:creationId xmlns:a16="http://schemas.microsoft.com/office/drawing/2014/main" id="{7310B0FD-7A96-C4FD-4C47-F2C042F9006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grpSp>
        <p:nvGrpSpPr>
          <p:cNvPr id="14" name="Group 13">
            <a:extLst>
              <a:ext uri="{FF2B5EF4-FFF2-40B4-BE49-F238E27FC236}">
                <a16:creationId xmlns:a16="http://schemas.microsoft.com/office/drawing/2014/main" id="{FF34E0E3-67F3-0EDA-1D15-6348576EE46E}"/>
              </a:ext>
            </a:extLst>
          </p:cNvPr>
          <p:cNvGrpSpPr/>
          <p:nvPr/>
        </p:nvGrpSpPr>
        <p:grpSpPr>
          <a:xfrm>
            <a:off x="940917" y="2715257"/>
            <a:ext cx="4990574" cy="1805233"/>
            <a:chOff x="6697354" y="3275111"/>
            <a:chExt cx="4990574" cy="1805233"/>
          </a:xfrm>
        </p:grpSpPr>
        <p:sp>
          <p:nvSpPr>
            <p:cNvPr id="15" name="TextBox 14">
              <a:extLst>
                <a:ext uri="{FF2B5EF4-FFF2-40B4-BE49-F238E27FC236}">
                  <a16:creationId xmlns:a16="http://schemas.microsoft.com/office/drawing/2014/main" id="{348F2D78-9485-70CB-9D50-E9F7CE79D0FA}"/>
                </a:ext>
              </a:extLst>
            </p:cNvPr>
            <p:cNvSpPr txBox="1"/>
            <p:nvPr/>
          </p:nvSpPr>
          <p:spPr>
            <a:xfrm>
              <a:off x="7030242" y="3310629"/>
              <a:ext cx="4657686" cy="17697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Apps with any development stack,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any Linux container image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No required programming model</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High productivity development experience</a:t>
              </a: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A166BECC-6E67-43B3-15D2-E899375F1173}"/>
                </a:ext>
              </a:extLst>
            </p:cNvPr>
            <p:cNvSpPr txBox="1"/>
            <p:nvPr/>
          </p:nvSpPr>
          <p:spPr>
            <a:xfrm>
              <a:off x="6697354" y="327511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9CDBF4C7-A122-644F-DBAD-68DA8A0C21F0}"/>
                </a:ext>
              </a:extLst>
            </p:cNvPr>
            <p:cNvSpPr txBox="1"/>
            <p:nvPr/>
          </p:nvSpPr>
          <p:spPr>
            <a:xfrm>
              <a:off x="6697354" y="397007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89DE0F86-6810-F3F9-8D77-964157B2BF64}"/>
                </a:ext>
              </a:extLst>
            </p:cNvPr>
            <p:cNvSpPr txBox="1"/>
            <p:nvPr/>
          </p:nvSpPr>
          <p:spPr>
            <a:xfrm>
              <a:off x="6697354" y="4394820"/>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Tree>
    <p:extLst>
      <p:ext uri="{BB962C8B-B14F-4D97-AF65-F5344CB8AC3E}">
        <p14:creationId xmlns:p14="http://schemas.microsoft.com/office/powerpoint/2010/main" val="59217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52000">
                  <a:schemeClr val="accent6">
                    <a:lumMod val="50000"/>
                  </a:schemeClr>
                </a:gs>
                <a:gs pos="73000">
                  <a:schemeClr val="accent1"/>
                </a:gs>
                <a:gs pos="91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B7906E7-40AD-4457-9F07-E4D0A2E6C7D5}"/>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 source</a:t>
            </a:r>
          </a:p>
        </p:txBody>
      </p:sp>
      <p:sp>
        <p:nvSpPr>
          <p:cNvPr id="16" name="Oval 15">
            <a:extLst>
              <a:ext uri="{FF2B5EF4-FFF2-40B4-BE49-F238E27FC236}">
                <a16:creationId xmlns:a16="http://schemas.microsoft.com/office/drawing/2014/main" id="{DF2BB55F-2989-4857-BEFA-ED9B9454E03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90D150C-F70F-4AE9-8C2B-D915EEC8EAAA}"/>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14828D8-9826-4C7F-8C9F-6D1B08C318AE}"/>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A2EEA3E1-F443-41EC-A435-2C4B98EA4FBE}"/>
              </a:ext>
              <a:ext uri="{C183D7F6-B498-43B3-948B-1728B52AA6E4}">
                <adec:decorative xmlns:adec="http://schemas.microsoft.com/office/drawing/2017/decorative" val="1"/>
              </a:ext>
            </a:extLst>
          </p:cNvPr>
          <p:cNvSpPr txBox="1"/>
          <p:nvPr/>
        </p:nvSpPr>
        <p:spPr>
          <a:xfrm>
            <a:off x="5081041" y="447807"/>
            <a:ext cx="2029917" cy="575542"/>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Focus on apps, not infrastructure</a:t>
            </a:r>
          </a:p>
          <a:p>
            <a:pPr marL="0" marR="0" lvl="0" indent="0" algn="ctr" defTabSz="896302" rtl="0" eaLnBrk="1" fontAlgn="auto" latinLnBrk="0" hangingPunct="1">
              <a:lnSpc>
                <a:spcPct val="90000"/>
              </a:lnSpc>
              <a:spcBef>
                <a:spcPts val="0"/>
              </a:spcBef>
              <a:spcAft>
                <a:spcPts val="576"/>
              </a:spcAft>
              <a:buClrTx/>
              <a:buSzTx/>
              <a:buFontTx/>
              <a:buNone/>
              <a:tabLst/>
              <a:defRPr/>
            </a:pPr>
            <a:endPar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8BBE2A80-DC3B-4510-BDD6-B868ED042E6F}"/>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Scale dynamically based on events</a:t>
            </a:r>
          </a:p>
        </p:txBody>
      </p:sp>
      <p:grpSp>
        <p:nvGrpSpPr>
          <p:cNvPr id="23" name="Group 22">
            <a:extLst>
              <a:ext uri="{FF2B5EF4-FFF2-40B4-BE49-F238E27FC236}">
                <a16:creationId xmlns:a16="http://schemas.microsoft.com/office/drawing/2014/main" id="{6826A57C-F6D0-BFF7-8BE0-FA68C84CBFEE}"/>
              </a:ext>
            </a:extLst>
          </p:cNvPr>
          <p:cNvGrpSpPr/>
          <p:nvPr/>
        </p:nvGrpSpPr>
        <p:grpSpPr>
          <a:xfrm>
            <a:off x="1182305" y="2580151"/>
            <a:ext cx="5010921" cy="1989510"/>
            <a:chOff x="6677007" y="3275111"/>
            <a:chExt cx="5010921" cy="1989510"/>
          </a:xfrm>
        </p:grpSpPr>
        <p:sp>
          <p:nvSpPr>
            <p:cNvPr id="24" name="TextBox 23">
              <a:extLst>
                <a:ext uri="{FF2B5EF4-FFF2-40B4-BE49-F238E27FC236}">
                  <a16:creationId xmlns:a16="http://schemas.microsoft.com/office/drawing/2014/main" id="{0F28D998-E7A5-A3A7-1843-EFAA8C0CD71E}"/>
                </a:ext>
              </a:extLst>
            </p:cNvPr>
            <p:cNvSpPr txBox="1"/>
            <p:nvPr/>
          </p:nvSpPr>
          <p:spPr>
            <a:xfrm>
              <a:off x="7030242" y="3310629"/>
              <a:ext cx="4657686" cy="19184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Serverless autoscale based on HTTP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requests, KEDA event scale triggers,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or CPU and Memory</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Declarative scaling rules eliminate the need to manage complex infrastructure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Scale to 0 and pay per use by second</a:t>
              </a:r>
            </a:p>
          </p:txBody>
        </p:sp>
        <p:sp>
          <p:nvSpPr>
            <p:cNvPr id="25" name="TextBox 24">
              <a:extLst>
                <a:ext uri="{FF2B5EF4-FFF2-40B4-BE49-F238E27FC236}">
                  <a16:creationId xmlns:a16="http://schemas.microsoft.com/office/drawing/2014/main" id="{17EF3341-7D1B-DEFE-8ABE-3751FD2DF91B}"/>
                </a:ext>
              </a:extLst>
            </p:cNvPr>
            <p:cNvSpPr txBox="1"/>
            <p:nvPr/>
          </p:nvSpPr>
          <p:spPr>
            <a:xfrm>
              <a:off x="6697354" y="327511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543C71D0-BD44-075E-549C-99A975F97F40}"/>
                </a:ext>
              </a:extLst>
            </p:cNvPr>
            <p:cNvSpPr txBox="1"/>
            <p:nvPr/>
          </p:nvSpPr>
          <p:spPr>
            <a:xfrm>
              <a:off x="6681208" y="4269866"/>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8D4BDCC9-8C71-16E6-421F-DD0F2B930AA8}"/>
                </a:ext>
              </a:extLst>
            </p:cNvPr>
            <p:cNvSpPr txBox="1"/>
            <p:nvPr/>
          </p:nvSpPr>
          <p:spPr>
            <a:xfrm>
              <a:off x="6677007" y="4956844"/>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
        <p:nvSpPr>
          <p:cNvPr id="28" name="Title 3">
            <a:extLst>
              <a:ext uri="{FF2B5EF4-FFF2-40B4-BE49-F238E27FC236}">
                <a16:creationId xmlns:a16="http://schemas.microsoft.com/office/drawing/2014/main" id="{CBA04B0D-5001-F0D6-2C23-F8770CBD00AF}"/>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Scale dynamically based on events</a:t>
            </a:r>
          </a:p>
        </p:txBody>
      </p:sp>
      <p:pic>
        <p:nvPicPr>
          <p:cNvPr id="29" name="Picture 28">
            <a:extLst>
              <a:ext uri="{FF2B5EF4-FFF2-40B4-BE49-F238E27FC236}">
                <a16:creationId xmlns:a16="http://schemas.microsoft.com/office/drawing/2014/main" id="{2184156D-9CC7-A17C-8965-676B6291867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30" name="Picture 29">
            <a:extLst>
              <a:ext uri="{FF2B5EF4-FFF2-40B4-BE49-F238E27FC236}">
                <a16:creationId xmlns:a16="http://schemas.microsoft.com/office/drawing/2014/main" id="{3615A7F8-04E8-4B71-265E-A92553A1C6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79016" y="1797576"/>
            <a:ext cx="5649320" cy="3178260"/>
          </a:xfrm>
          <a:prstGeom prst="rect">
            <a:avLst/>
          </a:prstGeom>
        </p:spPr>
      </p:pic>
    </p:spTree>
    <p:extLst>
      <p:ext uri="{BB962C8B-B14F-4D97-AF65-F5344CB8AC3E}">
        <p14:creationId xmlns:p14="http://schemas.microsoft.com/office/powerpoint/2010/main" val="238061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AF67-4695-3F29-5B5A-7FE79091B7C6}"/>
              </a:ext>
            </a:extLst>
          </p:cNvPr>
          <p:cNvSpPr>
            <a:spLocks noGrp="1"/>
          </p:cNvSpPr>
          <p:nvPr>
            <p:ph type="title"/>
          </p:nvPr>
        </p:nvSpPr>
        <p:spPr/>
        <p:txBody>
          <a:bodyPr/>
          <a:lstStyle/>
          <a:p>
            <a:r>
              <a:rPr lang="en-US" dirty="0"/>
              <a:t>What can we build with Container Apps?</a:t>
            </a:r>
          </a:p>
        </p:txBody>
      </p:sp>
    </p:spTree>
    <p:extLst>
      <p:ext uri="{BB962C8B-B14F-4D97-AF65-F5344CB8AC3E}">
        <p14:creationId xmlns:p14="http://schemas.microsoft.com/office/powerpoint/2010/main" val="366360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sz="3600" b="1" spc="-50">
                <a:gradFill>
                  <a:gsLst>
                    <a:gs pos="0">
                      <a:srgbClr val="50E6FF"/>
                    </a:gs>
                    <a:gs pos="100000">
                      <a:srgbClr val="8661C5"/>
                    </a:gs>
                  </a:gsLst>
                  <a:lin ang="2700000" scaled="1"/>
                </a:gradFill>
                <a:latin typeface="Segoe UI Semibold"/>
              </a:rPr>
              <a:t>What can you build with Azure Container Apps?</a:t>
            </a:r>
          </a:p>
        </p:txBody>
      </p:sp>
      <p:sp>
        <p:nvSpPr>
          <p:cNvPr id="100" name="Rectangle 99">
            <a:extLst>
              <a:ext uri="{FF2B5EF4-FFF2-40B4-BE49-F238E27FC236}">
                <a16:creationId xmlns:a16="http://schemas.microsoft.com/office/drawing/2014/main" id="{377A4C7C-BCC0-91E1-B54F-E6174823393B}"/>
              </a:ext>
            </a:extLst>
          </p:cNvPr>
          <p:cNvSpPr/>
          <p:nvPr/>
        </p:nvSpPr>
        <p:spPr bwMode="auto">
          <a:xfrm>
            <a:off x="334332" y="4753886"/>
            <a:ext cx="11523337" cy="254168"/>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AUTO-SCALE CRITERIA</a:t>
            </a:r>
          </a:p>
        </p:txBody>
      </p:sp>
      <p:grpSp>
        <p:nvGrpSpPr>
          <p:cNvPr id="4" name="Group 3">
            <a:extLst>
              <a:ext uri="{FF2B5EF4-FFF2-40B4-BE49-F238E27FC236}">
                <a16:creationId xmlns:a16="http://schemas.microsoft.com/office/drawing/2014/main" id="{7033BF3A-81E7-4C16-A606-4456C0A01FDD}"/>
              </a:ext>
            </a:extLst>
          </p:cNvPr>
          <p:cNvGrpSpPr/>
          <p:nvPr/>
        </p:nvGrpSpPr>
        <p:grpSpPr>
          <a:xfrm>
            <a:off x="464977" y="5204961"/>
            <a:ext cx="11205021" cy="553998"/>
            <a:chOff x="464977" y="5204961"/>
            <a:chExt cx="11205021" cy="553998"/>
          </a:xfrm>
        </p:grpSpPr>
        <p:sp>
          <p:nvSpPr>
            <p:cNvPr id="101" name="TextBox 100">
              <a:extLst>
                <a:ext uri="{FF2B5EF4-FFF2-40B4-BE49-F238E27FC236}">
                  <a16:creationId xmlns:a16="http://schemas.microsoft.com/office/drawing/2014/main" id="{94B37249-D6A2-86CE-FA34-0D83BA18EFA0}"/>
                </a:ext>
                <a:ext uri="{C183D7F6-B498-43B3-948B-1728B52AA6E4}">
                  <adec:decorative xmlns:adec="http://schemas.microsoft.com/office/drawing/2017/decorative" val="0"/>
                </a:ext>
              </a:extLst>
            </p:cNvPr>
            <p:cNvSpPr txBox="1"/>
            <p:nvPr/>
          </p:nvSpPr>
          <p:spPr>
            <a:xfrm>
              <a:off x="2829479"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02" name="TextBox 101">
              <a:extLst>
                <a:ext uri="{FF2B5EF4-FFF2-40B4-BE49-F238E27FC236}">
                  <a16:creationId xmlns:a16="http://schemas.microsoft.com/office/drawing/2014/main" id="{D1BD0D74-D6B1-AB9B-792E-B50C58546639}"/>
                </a:ext>
                <a:ext uri="{C183D7F6-B498-43B3-948B-1728B52AA6E4}">
                  <adec:decorative xmlns:adec="http://schemas.microsoft.com/office/drawing/2017/decorative" val="0"/>
                </a:ext>
              </a:extLst>
            </p:cNvPr>
            <p:cNvSpPr txBox="1"/>
            <p:nvPr/>
          </p:nvSpPr>
          <p:spPr>
            <a:xfrm>
              <a:off x="9945870" y="5204961"/>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level of CPU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or memory load</a:t>
              </a:r>
            </a:p>
          </p:txBody>
        </p:sp>
        <p:sp>
          <p:nvSpPr>
            <p:cNvPr id="104" name="TextBox 103">
              <a:extLst>
                <a:ext uri="{FF2B5EF4-FFF2-40B4-BE49-F238E27FC236}">
                  <a16:creationId xmlns:a16="http://schemas.microsoft.com/office/drawing/2014/main" id="{D5C7CACB-8FA1-3E77-B76E-BBA3E195AA5C}"/>
                </a:ext>
                <a:ext uri="{C183D7F6-B498-43B3-948B-1728B52AA6E4}">
                  <adec:decorative xmlns:adec="http://schemas.microsoft.com/office/drawing/2017/decorative" val="0"/>
                </a:ext>
              </a:extLst>
            </p:cNvPr>
            <p:cNvSpPr txBox="1"/>
            <p:nvPr/>
          </p:nvSpPr>
          <p:spPr>
            <a:xfrm>
              <a:off x="464977" y="5204961"/>
              <a:ext cx="1935269"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Individual microservices can </a:t>
              </a:r>
            </a:p>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scale independently using</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any KEDA scale triggers</a:t>
              </a:r>
            </a:p>
          </p:txBody>
        </p:sp>
        <p:sp>
          <p:nvSpPr>
            <p:cNvPr id="134" name="TextBox 133">
              <a:extLst>
                <a:ext uri="{FF2B5EF4-FFF2-40B4-BE49-F238E27FC236}">
                  <a16:creationId xmlns:a16="http://schemas.microsoft.com/office/drawing/2014/main" id="{5E0E7C5C-4269-AB68-D190-4B5AFEB98B03}"/>
                </a:ext>
                <a:ext uri="{C183D7F6-B498-43B3-948B-1728B52AA6E4}">
                  <adec:decorative xmlns:adec="http://schemas.microsoft.com/office/drawing/2017/decorative" val="0"/>
                </a:ext>
              </a:extLst>
            </p:cNvPr>
            <p:cNvSpPr txBox="1"/>
            <p:nvPr/>
          </p:nvSpPr>
          <p:spPr>
            <a:xfrm>
              <a:off x="522417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12" name="TextBox 111">
              <a:extLst>
                <a:ext uri="{FF2B5EF4-FFF2-40B4-BE49-F238E27FC236}">
                  <a16:creationId xmlns:a16="http://schemas.microsoft.com/office/drawing/2014/main" id="{762294F9-07E2-CBB3-9E80-0DE0E2757347}"/>
                </a:ext>
                <a:ext uri="{C183D7F6-B498-43B3-948B-1728B52AA6E4}">
                  <adec:decorative xmlns:adec="http://schemas.microsoft.com/office/drawing/2017/decorative" val="0"/>
                </a:ext>
              </a:extLst>
            </p:cNvPr>
            <p:cNvSpPr txBox="1"/>
            <p:nvPr/>
          </p:nvSpPr>
          <p:spPr>
            <a:xfrm>
              <a:off x="7559135" y="5204961"/>
              <a:ext cx="172805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messages in the queue</a:t>
              </a:r>
            </a:p>
          </p:txBody>
        </p:sp>
      </p:grpSp>
      <p:grpSp>
        <p:nvGrpSpPr>
          <p:cNvPr id="2" name="Group 1">
            <a:extLst>
              <a:ext uri="{FF2B5EF4-FFF2-40B4-BE49-F238E27FC236}">
                <a16:creationId xmlns:a16="http://schemas.microsoft.com/office/drawing/2014/main" id="{EFF3109F-DAFB-46DA-A91C-4012FE537B70}"/>
              </a:ext>
            </a:extLst>
          </p:cNvPr>
          <p:cNvGrpSpPr/>
          <p:nvPr/>
        </p:nvGrpSpPr>
        <p:grpSpPr>
          <a:xfrm>
            <a:off x="214754" y="1429823"/>
            <a:ext cx="11793162" cy="662044"/>
            <a:chOff x="214754" y="1429823"/>
            <a:chExt cx="11793162" cy="662044"/>
          </a:xfrm>
        </p:grpSpPr>
        <p:sp>
          <p:nvSpPr>
            <p:cNvPr id="90" name="TextBox 89">
              <a:extLst>
                <a:ext uri="{FF2B5EF4-FFF2-40B4-BE49-F238E27FC236}">
                  <a16:creationId xmlns:a16="http://schemas.microsoft.com/office/drawing/2014/main" id="{6FC03A8C-62A0-BB68-3D65-505352E29C55}"/>
                </a:ext>
                <a:ext uri="{C183D7F6-B498-43B3-948B-1728B52AA6E4}">
                  <adec:decorative xmlns:adec="http://schemas.microsoft.com/office/drawing/2017/decorative" val="0"/>
                </a:ext>
              </a:extLst>
            </p:cNvPr>
            <p:cNvSpPr txBox="1"/>
            <p:nvPr/>
          </p:nvSpPr>
          <p:spPr>
            <a:xfrm>
              <a:off x="2780522" y="1429823"/>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Public API</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endpoints</a:t>
              </a:r>
            </a:p>
          </p:txBody>
        </p:sp>
        <p:sp>
          <p:nvSpPr>
            <p:cNvPr id="91" name="TextBox 90">
              <a:extLst>
                <a:ext uri="{FF2B5EF4-FFF2-40B4-BE49-F238E27FC236}">
                  <a16:creationId xmlns:a16="http://schemas.microsoft.com/office/drawing/2014/main" id="{0FC0E3B8-0364-8079-3005-4DC81B25505F}"/>
                </a:ext>
                <a:ext uri="{C183D7F6-B498-43B3-948B-1728B52AA6E4}">
                  <adec:decorative xmlns:adec="http://schemas.microsoft.com/office/drawing/2017/decorative" val="0"/>
                </a:ext>
              </a:extLst>
            </p:cNvPr>
            <p:cNvSpPr txBox="1"/>
            <p:nvPr/>
          </p:nvSpPr>
          <p:spPr>
            <a:xfrm>
              <a:off x="9474266"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Background</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sp>
          <p:nvSpPr>
            <p:cNvPr id="93" name="TextBox 92">
              <a:extLst>
                <a:ext uri="{FF2B5EF4-FFF2-40B4-BE49-F238E27FC236}">
                  <a16:creationId xmlns:a16="http://schemas.microsoft.com/office/drawing/2014/main" id="{5A2B10B2-4A15-3274-D44C-82FB0E687601}"/>
                </a:ext>
                <a:ext uri="{C183D7F6-B498-43B3-948B-1728B52AA6E4}">
                  <adec:decorative xmlns:adec="http://schemas.microsoft.com/office/drawing/2017/decorative" val="0"/>
                </a:ext>
              </a:extLst>
            </p:cNvPr>
            <p:cNvSpPr txBox="1"/>
            <p:nvPr/>
          </p:nvSpPr>
          <p:spPr>
            <a:xfrm>
              <a:off x="214754" y="1688188"/>
              <a:ext cx="2533650"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105" name="Straight Connector 104">
              <a:extLst>
                <a:ext uri="{FF2B5EF4-FFF2-40B4-BE49-F238E27FC236}">
                  <a16:creationId xmlns:a16="http://schemas.microsoft.com/office/drawing/2014/main" id="{EF4D6E12-E1B3-E30C-1F0E-02F96F3FADD5}"/>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082DE0F-4D7B-C59D-6C60-3AADDB0407E1}"/>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32AB05-2943-A900-2E00-FD6E20288D9A}"/>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DFB939-0E1A-31A1-1442-9ECF3E2F3D5E}"/>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470BA1D-1CBA-38C2-0D3F-81108601EF18}"/>
                </a:ext>
                <a:ext uri="{C183D7F6-B498-43B3-948B-1728B52AA6E4}">
                  <adec:decorative xmlns:adec="http://schemas.microsoft.com/office/drawing/2017/decorative" val="0"/>
                </a:ext>
              </a:extLst>
            </p:cNvPr>
            <p:cNvSpPr txBox="1"/>
            <p:nvPr/>
          </p:nvSpPr>
          <p:spPr>
            <a:xfrm>
              <a:off x="5181582" y="1434412"/>
              <a:ext cx="1823271" cy="57554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Web </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Apps</a:t>
              </a:r>
            </a:p>
          </p:txBody>
        </p:sp>
        <p:sp>
          <p:nvSpPr>
            <p:cNvPr id="106" name="TextBox 105">
              <a:extLst>
                <a:ext uri="{FF2B5EF4-FFF2-40B4-BE49-F238E27FC236}">
                  <a16:creationId xmlns:a16="http://schemas.microsoft.com/office/drawing/2014/main" id="{FCEDE6A6-76C3-1562-E2F0-8FB5CC9E3A6D}"/>
                </a:ext>
                <a:ext uri="{C183D7F6-B498-43B3-948B-1728B52AA6E4}">
                  <adec:decorative xmlns:adec="http://schemas.microsoft.com/office/drawing/2017/decorative" val="0"/>
                </a:ext>
              </a:extLst>
            </p:cNvPr>
            <p:cNvSpPr txBox="1"/>
            <p:nvPr/>
          </p:nvSpPr>
          <p:spPr>
            <a:xfrm>
              <a:off x="7560501" y="1429823"/>
              <a:ext cx="182327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Event-driven</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cxnSp>
          <p:nvCxnSpPr>
            <p:cNvPr id="113" name="Straight Connector 112">
              <a:extLst>
                <a:ext uri="{FF2B5EF4-FFF2-40B4-BE49-F238E27FC236}">
                  <a16:creationId xmlns:a16="http://schemas.microsoft.com/office/drawing/2014/main" id="{CF745123-4528-E0CE-5004-52241A1EF436}"/>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E33B288-9B9F-496E-9D30-DAF6472AF5E9}"/>
              </a:ext>
            </a:extLst>
          </p:cNvPr>
          <p:cNvGrpSpPr/>
          <p:nvPr/>
        </p:nvGrpSpPr>
        <p:grpSpPr>
          <a:xfrm>
            <a:off x="460233" y="2243466"/>
            <a:ext cx="11369188" cy="1885006"/>
            <a:chOff x="460233" y="2243466"/>
            <a:chExt cx="11369188" cy="1885006"/>
          </a:xfrm>
        </p:grpSpPr>
        <p:sp>
          <p:nvSpPr>
            <p:cNvPr id="94" name="TextBox 93">
              <a:extLst>
                <a:ext uri="{FF2B5EF4-FFF2-40B4-BE49-F238E27FC236}">
                  <a16:creationId xmlns:a16="http://schemas.microsoft.com/office/drawing/2014/main" id="{FD850A2E-3645-9A37-E9C3-2BF764CF9A91}"/>
                </a:ext>
                <a:ext uri="{C183D7F6-B498-43B3-948B-1728B52AA6E4}">
                  <adec:decorative xmlns:adec="http://schemas.microsoft.com/office/drawing/2017/decorative" val="0"/>
                </a:ext>
              </a:extLst>
            </p:cNvPr>
            <p:cNvSpPr txBox="1"/>
            <p:nvPr/>
          </p:nvSpPr>
          <p:spPr>
            <a:xfrm>
              <a:off x="2829479"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API app with HTTP requests split between two revisions of the app</a:t>
              </a:r>
            </a:p>
          </p:txBody>
        </p:sp>
        <p:sp>
          <p:nvSpPr>
            <p:cNvPr id="95" name="TextBox 94">
              <a:extLst>
                <a:ext uri="{FF2B5EF4-FFF2-40B4-BE49-F238E27FC236}">
                  <a16:creationId xmlns:a16="http://schemas.microsoft.com/office/drawing/2014/main" id="{09054118-B05B-4F8C-AAAF-FF7925487D6E}"/>
                </a:ext>
                <a:ext uri="{C183D7F6-B498-43B3-948B-1728B52AA6E4}">
                  <adec:decorative xmlns:adec="http://schemas.microsoft.com/office/drawing/2017/decorative" val="0"/>
                </a:ext>
              </a:extLst>
            </p:cNvPr>
            <p:cNvSpPr txBox="1"/>
            <p:nvPr/>
          </p:nvSpPr>
          <p:spPr>
            <a:xfrm>
              <a:off x="9786000" y="3622152"/>
              <a:ext cx="204342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Continuously</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running background process transforms data in a database</a:t>
              </a:r>
            </a:p>
          </p:txBody>
        </p:sp>
        <p:sp>
          <p:nvSpPr>
            <p:cNvPr id="99" name="TextBox 98">
              <a:extLst>
                <a:ext uri="{FF2B5EF4-FFF2-40B4-BE49-F238E27FC236}">
                  <a16:creationId xmlns:a16="http://schemas.microsoft.com/office/drawing/2014/main" id="{42FF6A10-C4A2-ECD2-E1A4-57B6F65B995D}"/>
                </a:ext>
                <a:ext uri="{C183D7F6-B498-43B3-948B-1728B52AA6E4}">
                  <adec:decorative xmlns:adec="http://schemas.microsoft.com/office/drawing/2017/decorative" val="0"/>
                </a:ext>
              </a:extLst>
            </p:cNvPr>
            <p:cNvSpPr txBox="1"/>
            <p:nvPr/>
          </p:nvSpPr>
          <p:spPr>
            <a:xfrm>
              <a:off x="460233" y="3629874"/>
              <a:ext cx="1790003"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Microservices architecture with the option to integrate with </a:t>
              </a:r>
              <a:r>
                <a:rPr kumimoji="0" lang="en-US" sz="1200" b="0" i="0" u="none" strike="noStrike" kern="1200" cap="none" spc="0" normalizeH="0" baseline="0" noProof="0" err="1">
                  <a:ln w="0"/>
                  <a:solidFill>
                    <a:srgbClr val="FFFFFF"/>
                  </a:solidFill>
                  <a:effectLst/>
                  <a:uLnTx/>
                  <a:uFillTx/>
                  <a:latin typeface="Segoe UI"/>
                  <a:ea typeface="+mn-ea"/>
                  <a:cs typeface="Segoe UI Semibold" panose="020B0702040204020203" pitchFamily="34" charset="0"/>
                </a:rPr>
                <a:t>Dapr</a:t>
              </a:r>
              <a:endPar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endParaRPr>
            </a:p>
          </p:txBody>
        </p:sp>
        <p:sp>
          <p:nvSpPr>
            <p:cNvPr id="138" name="TextBox 137">
              <a:extLst>
                <a:ext uri="{FF2B5EF4-FFF2-40B4-BE49-F238E27FC236}">
                  <a16:creationId xmlns:a16="http://schemas.microsoft.com/office/drawing/2014/main" id="{BAE95395-7E81-3521-BD53-D7D3F32C34C4}"/>
                </a:ext>
                <a:ext uri="{C183D7F6-B498-43B3-948B-1728B52AA6E4}">
                  <adec:decorative xmlns:adec="http://schemas.microsoft.com/office/drawing/2017/decorative" val="0"/>
                </a:ext>
              </a:extLst>
            </p:cNvPr>
            <p:cNvSpPr txBox="1"/>
            <p:nvPr/>
          </p:nvSpPr>
          <p:spPr>
            <a:xfrm>
              <a:off x="5105455" y="3626228"/>
              <a:ext cx="1985196"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Web app with custom domain, TLS certificates, and integrated authentication</a:t>
              </a:r>
            </a:p>
          </p:txBody>
        </p:sp>
        <p:grpSp>
          <p:nvGrpSpPr>
            <p:cNvPr id="139" name="Group 138">
              <a:extLst>
                <a:ext uri="{FF2B5EF4-FFF2-40B4-BE49-F238E27FC236}">
                  <a16:creationId xmlns:a16="http://schemas.microsoft.com/office/drawing/2014/main" id="{A95129DF-47AF-70F1-DBC9-2CFD28B0E837}"/>
                </a:ext>
              </a:extLst>
            </p:cNvPr>
            <p:cNvGrpSpPr/>
            <p:nvPr/>
          </p:nvGrpSpPr>
          <p:grpSpPr>
            <a:xfrm>
              <a:off x="2741370" y="2243466"/>
              <a:ext cx="1800520" cy="1166264"/>
              <a:chOff x="7551980" y="2405658"/>
              <a:chExt cx="1800520" cy="1166264"/>
            </a:xfrm>
          </p:grpSpPr>
          <p:sp>
            <p:nvSpPr>
              <p:cNvPr id="140" name="Rectangle 139">
                <a:extLst>
                  <a:ext uri="{FF2B5EF4-FFF2-40B4-BE49-F238E27FC236}">
                    <a16:creationId xmlns:a16="http://schemas.microsoft.com/office/drawing/2014/main" id="{CA933586-9A66-0B45-D726-DEC633F21E32}"/>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41" name="Group 140">
                <a:extLst>
                  <a:ext uri="{FF2B5EF4-FFF2-40B4-BE49-F238E27FC236}">
                    <a16:creationId xmlns:a16="http://schemas.microsoft.com/office/drawing/2014/main" id="{AACD9FDE-EE41-6C5E-97D0-F96FEA90B30E}"/>
                  </a:ext>
                </a:extLst>
              </p:cNvPr>
              <p:cNvGrpSpPr/>
              <p:nvPr/>
            </p:nvGrpSpPr>
            <p:grpSpPr>
              <a:xfrm>
                <a:off x="8192401" y="2405658"/>
                <a:ext cx="480002" cy="293146"/>
                <a:chOff x="1586554" y="2678222"/>
                <a:chExt cx="547784" cy="334542"/>
              </a:xfrm>
            </p:grpSpPr>
            <p:sp>
              <p:nvSpPr>
                <p:cNvPr id="156" name="Rectangle 5">
                  <a:extLst>
                    <a:ext uri="{FF2B5EF4-FFF2-40B4-BE49-F238E27FC236}">
                      <a16:creationId xmlns:a16="http://schemas.microsoft.com/office/drawing/2014/main" id="{7AF9CF11-0787-6CC7-2ACE-D427F263FC7B}"/>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2">
                  <a:extLst>
                    <a:ext uri="{FF2B5EF4-FFF2-40B4-BE49-F238E27FC236}">
                      <a16:creationId xmlns:a16="http://schemas.microsoft.com/office/drawing/2014/main" id="{24BF9E54-E7B0-1594-863A-B20432CA9FF2}"/>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15">
                  <a:extLst>
                    <a:ext uri="{FF2B5EF4-FFF2-40B4-BE49-F238E27FC236}">
                      <a16:creationId xmlns:a16="http://schemas.microsoft.com/office/drawing/2014/main" id="{7AB4A030-1444-B239-CDB8-62C3810D37FE}"/>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41B1E2B1-569C-B61D-090D-898251DF4BC6}"/>
                  </a:ext>
                </a:extLst>
              </p:cNvPr>
              <p:cNvGrpSpPr/>
              <p:nvPr/>
            </p:nvGrpSpPr>
            <p:grpSpPr>
              <a:xfrm>
                <a:off x="8484472" y="3307469"/>
                <a:ext cx="868028" cy="264453"/>
                <a:chOff x="2132008" y="3696341"/>
                <a:chExt cx="990605" cy="301798"/>
              </a:xfrm>
            </p:grpSpPr>
            <p:sp>
              <p:nvSpPr>
                <p:cNvPr id="153" name="Rectangle: Rounded Corners 152">
                  <a:extLst>
                    <a:ext uri="{FF2B5EF4-FFF2-40B4-BE49-F238E27FC236}">
                      <a16:creationId xmlns:a16="http://schemas.microsoft.com/office/drawing/2014/main" id="{162EAD42-D1A4-A13E-1F04-73DA63C1A28D}"/>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955628E0-F366-34FF-9495-A127BBC54CA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04734D08-7134-D2A2-4138-5433E674CEFA}"/>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143" name="Group 142">
                <a:extLst>
                  <a:ext uri="{FF2B5EF4-FFF2-40B4-BE49-F238E27FC236}">
                    <a16:creationId xmlns:a16="http://schemas.microsoft.com/office/drawing/2014/main" id="{0759CEF4-4415-F659-439F-EF4380FC5E71}"/>
                  </a:ext>
                </a:extLst>
              </p:cNvPr>
              <p:cNvGrpSpPr/>
              <p:nvPr/>
            </p:nvGrpSpPr>
            <p:grpSpPr>
              <a:xfrm>
                <a:off x="7551980" y="3307316"/>
                <a:ext cx="868028" cy="264453"/>
                <a:chOff x="2132008" y="3696341"/>
                <a:chExt cx="990605" cy="301798"/>
              </a:xfrm>
            </p:grpSpPr>
            <p:sp>
              <p:nvSpPr>
                <p:cNvPr id="150" name="Rectangle: Rounded Corners 149">
                  <a:extLst>
                    <a:ext uri="{FF2B5EF4-FFF2-40B4-BE49-F238E27FC236}">
                      <a16:creationId xmlns:a16="http://schemas.microsoft.com/office/drawing/2014/main" id="{ABB07C65-4896-96DA-F2B8-1960D4FC272C}"/>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B27819BF-0B93-FE35-A5D6-12FEA88DCE36}"/>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5CDBFCFC-2BB1-27B4-AE5D-6C4CEF1CB7DF}"/>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144" name="Connector: Curved 143">
                <a:extLst>
                  <a:ext uri="{FF2B5EF4-FFF2-40B4-BE49-F238E27FC236}">
                    <a16:creationId xmlns:a16="http://schemas.microsoft.com/office/drawing/2014/main" id="{FF572456-A70B-024A-1152-53ADEB73B759}"/>
                  </a:ext>
                </a:extLst>
              </p:cNvPr>
              <p:cNvCxnSpPr>
                <a:cxnSpLocks/>
                <a:stCxn id="140" idx="2"/>
                <a:endCxn id="155"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45" name="Connector: Curved 144">
                <a:extLst>
                  <a:ext uri="{FF2B5EF4-FFF2-40B4-BE49-F238E27FC236}">
                    <a16:creationId xmlns:a16="http://schemas.microsoft.com/office/drawing/2014/main" id="{D05811A9-C29E-7A0B-8A2E-B6003C867FBC}"/>
                  </a:ext>
                </a:extLst>
              </p:cNvPr>
              <p:cNvCxnSpPr>
                <a:cxnSpLocks/>
                <a:stCxn id="140" idx="2"/>
                <a:endCxn id="152"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47" name="Rectangle 146">
                <a:extLst>
                  <a:ext uri="{FF2B5EF4-FFF2-40B4-BE49-F238E27FC236}">
                    <a16:creationId xmlns:a16="http://schemas.microsoft.com/office/drawing/2014/main" id="{88A3FAE5-92E2-040E-6410-50680FF3E208}"/>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148" name="Rectangle 147">
                <a:extLst>
                  <a:ext uri="{FF2B5EF4-FFF2-40B4-BE49-F238E27FC236}">
                    <a16:creationId xmlns:a16="http://schemas.microsoft.com/office/drawing/2014/main" id="{EC424707-30FB-762A-F83D-E2D50AFDFE06}"/>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159" name="Group 158" descr="Background processing icon">
              <a:extLst>
                <a:ext uri="{FF2B5EF4-FFF2-40B4-BE49-F238E27FC236}">
                  <a16:creationId xmlns:a16="http://schemas.microsoft.com/office/drawing/2014/main" id="{235A24AE-25B9-92EA-B58D-96C867F91D4E}"/>
                </a:ext>
              </a:extLst>
            </p:cNvPr>
            <p:cNvGrpSpPr/>
            <p:nvPr/>
          </p:nvGrpSpPr>
          <p:grpSpPr>
            <a:xfrm>
              <a:off x="10312079" y="2384582"/>
              <a:ext cx="848111" cy="845508"/>
              <a:chOff x="4332831" y="2768745"/>
              <a:chExt cx="703763" cy="701604"/>
            </a:xfrm>
          </p:grpSpPr>
          <p:grpSp>
            <p:nvGrpSpPr>
              <p:cNvPr id="160" name="storage 1" descr="storage">
                <a:extLst>
                  <a:ext uri="{FF2B5EF4-FFF2-40B4-BE49-F238E27FC236}">
                    <a16:creationId xmlns:a16="http://schemas.microsoft.com/office/drawing/2014/main" id="{BD7E81D5-7D98-EC22-1A9F-8E9FCF2E690A}"/>
                  </a:ext>
                </a:extLst>
              </p:cNvPr>
              <p:cNvGrpSpPr/>
              <p:nvPr/>
            </p:nvGrpSpPr>
            <p:grpSpPr>
              <a:xfrm>
                <a:off x="4529017" y="2950195"/>
                <a:ext cx="311390" cy="338725"/>
                <a:chOff x="4501240" y="2176494"/>
                <a:chExt cx="344605" cy="374856"/>
              </a:xfrm>
            </p:grpSpPr>
            <p:sp>
              <p:nvSpPr>
                <p:cNvPr id="166" name="Freeform 5">
                  <a:extLst>
                    <a:ext uri="{FF2B5EF4-FFF2-40B4-BE49-F238E27FC236}">
                      <a16:creationId xmlns:a16="http://schemas.microsoft.com/office/drawing/2014/main" id="{5A1DA557-B12C-F52C-9DB2-66975375F27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DC234072-FC05-F70E-B0F4-687681F23954}"/>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7">
                  <a:extLst>
                    <a:ext uri="{FF2B5EF4-FFF2-40B4-BE49-F238E27FC236}">
                      <a16:creationId xmlns:a16="http://schemas.microsoft.com/office/drawing/2014/main" id="{3D575D87-D08E-421C-AB73-6A8ECB63D24D}"/>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8">
                  <a:extLst>
                    <a:ext uri="{FF2B5EF4-FFF2-40B4-BE49-F238E27FC236}">
                      <a16:creationId xmlns:a16="http://schemas.microsoft.com/office/drawing/2014/main" id="{E61F3355-91EF-F31E-8E75-CAD1CA61A86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A45BC2BC-3492-B731-2B47-F932105AFEF0}"/>
                  </a:ext>
                </a:extLst>
              </p:cNvPr>
              <p:cNvGrpSpPr/>
              <p:nvPr/>
            </p:nvGrpSpPr>
            <p:grpSpPr>
              <a:xfrm>
                <a:off x="4332831" y="2768745"/>
                <a:ext cx="703763" cy="701604"/>
                <a:chOff x="5736725" y="2946025"/>
                <a:chExt cx="429626" cy="428308"/>
              </a:xfrm>
            </p:grpSpPr>
            <p:sp>
              <p:nvSpPr>
                <p:cNvPr id="162" name="AutoShape 167">
                  <a:extLst>
                    <a:ext uri="{FF2B5EF4-FFF2-40B4-BE49-F238E27FC236}">
                      <a16:creationId xmlns:a16="http://schemas.microsoft.com/office/drawing/2014/main" id="{E73C23D4-9D19-EFF5-3B3B-A03B2D04BF02}"/>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169">
                  <a:extLst>
                    <a:ext uri="{FF2B5EF4-FFF2-40B4-BE49-F238E27FC236}">
                      <a16:creationId xmlns:a16="http://schemas.microsoft.com/office/drawing/2014/main" id="{4F5DEC60-510E-F3B8-85AC-94EA11D77691}"/>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170">
                  <a:extLst>
                    <a:ext uri="{FF2B5EF4-FFF2-40B4-BE49-F238E27FC236}">
                      <a16:creationId xmlns:a16="http://schemas.microsoft.com/office/drawing/2014/main" id="{5960F4AB-39C8-6F14-0DDF-9964330C73BB}"/>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171">
                  <a:extLst>
                    <a:ext uri="{FF2B5EF4-FFF2-40B4-BE49-F238E27FC236}">
                      <a16:creationId xmlns:a16="http://schemas.microsoft.com/office/drawing/2014/main" id="{B215A0E6-7C3B-C264-78D9-B6413152DA66}"/>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0" name="Group 189">
              <a:extLst>
                <a:ext uri="{FF2B5EF4-FFF2-40B4-BE49-F238E27FC236}">
                  <a16:creationId xmlns:a16="http://schemas.microsoft.com/office/drawing/2014/main" id="{08FD6DCA-C554-1EFC-30AE-0D021B9F88A5}"/>
                </a:ext>
              </a:extLst>
            </p:cNvPr>
            <p:cNvGrpSpPr/>
            <p:nvPr/>
          </p:nvGrpSpPr>
          <p:grpSpPr>
            <a:xfrm>
              <a:off x="503739" y="2429156"/>
              <a:ext cx="1762688" cy="739149"/>
              <a:chOff x="546742" y="2584855"/>
              <a:chExt cx="1516914" cy="795680"/>
            </a:xfrm>
          </p:grpSpPr>
          <p:cxnSp>
            <p:nvCxnSpPr>
              <p:cNvPr id="191" name="Straight Connector 190">
                <a:extLst>
                  <a:ext uri="{FF2B5EF4-FFF2-40B4-BE49-F238E27FC236}">
                    <a16:creationId xmlns:a16="http://schemas.microsoft.com/office/drawing/2014/main" id="{AB02A842-C697-4ED8-FAF7-3A702E7A2801}"/>
                  </a:ext>
                </a:extLst>
              </p:cNvPr>
              <p:cNvCxnSpPr>
                <a:cxnSpLocks/>
                <a:stCxn id="200" idx="3"/>
                <a:endCxn id="203"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192" name="Straight Connector 191">
                <a:extLst>
                  <a:ext uri="{FF2B5EF4-FFF2-40B4-BE49-F238E27FC236}">
                    <a16:creationId xmlns:a16="http://schemas.microsoft.com/office/drawing/2014/main" id="{C6DAAE84-F510-9231-5E1F-D1D5C23C3F30}"/>
                  </a:ext>
                </a:extLst>
              </p:cNvPr>
              <p:cNvCxnSpPr>
                <a:cxnSpLocks/>
                <a:stCxn id="197" idx="3"/>
                <a:endCxn id="203"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193" name="Group 192">
                <a:extLst>
                  <a:ext uri="{FF2B5EF4-FFF2-40B4-BE49-F238E27FC236}">
                    <a16:creationId xmlns:a16="http://schemas.microsoft.com/office/drawing/2014/main" id="{BA097B58-050E-91D7-7A08-96362758F1AE}"/>
                  </a:ext>
                </a:extLst>
              </p:cNvPr>
              <p:cNvGrpSpPr/>
              <p:nvPr/>
            </p:nvGrpSpPr>
            <p:grpSpPr>
              <a:xfrm>
                <a:off x="1369098" y="2586006"/>
                <a:ext cx="694558" cy="246237"/>
                <a:chOff x="2132008" y="3696345"/>
                <a:chExt cx="990603" cy="301794"/>
              </a:xfrm>
            </p:grpSpPr>
            <p:sp>
              <p:nvSpPr>
                <p:cNvPr id="203" name="Rectangle: Rounded Corners 202">
                  <a:extLst>
                    <a:ext uri="{FF2B5EF4-FFF2-40B4-BE49-F238E27FC236}">
                      <a16:creationId xmlns:a16="http://schemas.microsoft.com/office/drawing/2014/main" id="{125DF386-77D8-59A7-A68A-DA5A6323BF30}"/>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6B205B97-2CF6-96DE-36F0-DFB0D67FA265}"/>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5" name="Rectangle: Rounded Corners 204">
                  <a:extLst>
                    <a:ext uri="{FF2B5EF4-FFF2-40B4-BE49-F238E27FC236}">
                      <a16:creationId xmlns:a16="http://schemas.microsoft.com/office/drawing/2014/main" id="{B8792B3A-72BA-EE99-0C41-359C515E0B67}"/>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194" name="Group 193">
                <a:extLst>
                  <a:ext uri="{FF2B5EF4-FFF2-40B4-BE49-F238E27FC236}">
                    <a16:creationId xmlns:a16="http://schemas.microsoft.com/office/drawing/2014/main" id="{FB9D3C24-912F-1BF3-E94C-0E8D43E705A5}"/>
                  </a:ext>
                </a:extLst>
              </p:cNvPr>
              <p:cNvGrpSpPr/>
              <p:nvPr/>
            </p:nvGrpSpPr>
            <p:grpSpPr>
              <a:xfrm>
                <a:off x="945570" y="3134295"/>
                <a:ext cx="694559" cy="246240"/>
                <a:chOff x="9890631" y="3365296"/>
                <a:chExt cx="903865" cy="275372"/>
              </a:xfrm>
            </p:grpSpPr>
            <p:sp>
              <p:nvSpPr>
                <p:cNvPr id="200" name="Rectangle: Rounded Corners 199">
                  <a:extLst>
                    <a:ext uri="{FF2B5EF4-FFF2-40B4-BE49-F238E27FC236}">
                      <a16:creationId xmlns:a16="http://schemas.microsoft.com/office/drawing/2014/main" id="{7D4A52AE-9B2A-4F87-94E2-3B9EB95C511C}"/>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BE2FF4F8-B004-BBAF-E34F-5561F509428A}"/>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2" name="Rectangle: Rounded Corners 201">
                  <a:extLst>
                    <a:ext uri="{FF2B5EF4-FFF2-40B4-BE49-F238E27FC236}">
                      <a16:creationId xmlns:a16="http://schemas.microsoft.com/office/drawing/2014/main" id="{84A42B7D-7CD0-E971-0674-AA1A3C545F28}"/>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195" name="Group 194">
                <a:extLst>
                  <a:ext uri="{FF2B5EF4-FFF2-40B4-BE49-F238E27FC236}">
                    <a16:creationId xmlns:a16="http://schemas.microsoft.com/office/drawing/2014/main" id="{C7697E3E-9E0C-208F-2987-090390286C48}"/>
                  </a:ext>
                </a:extLst>
              </p:cNvPr>
              <p:cNvGrpSpPr/>
              <p:nvPr/>
            </p:nvGrpSpPr>
            <p:grpSpPr>
              <a:xfrm>
                <a:off x="546742" y="2584855"/>
                <a:ext cx="694557" cy="246240"/>
                <a:chOff x="9114337" y="2750856"/>
                <a:chExt cx="903864" cy="275372"/>
              </a:xfrm>
            </p:grpSpPr>
            <p:sp>
              <p:nvSpPr>
                <p:cNvPr id="197" name="Rectangle: Rounded Corners 196">
                  <a:extLst>
                    <a:ext uri="{FF2B5EF4-FFF2-40B4-BE49-F238E27FC236}">
                      <a16:creationId xmlns:a16="http://schemas.microsoft.com/office/drawing/2014/main" id="{3B7E4DD8-9A53-B878-B721-2FDD300D390F}"/>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7B3CAB35-C9FB-F690-317D-1D6E08200935}"/>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38BF5A34-C180-B372-2BA2-42E13B404083}"/>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196" name="Straight Connector 195">
                <a:extLst>
                  <a:ext uri="{FF2B5EF4-FFF2-40B4-BE49-F238E27FC236}">
                    <a16:creationId xmlns:a16="http://schemas.microsoft.com/office/drawing/2014/main" id="{9C2A1758-133D-7F1E-A64E-6E2D1556754E}"/>
                  </a:ext>
                </a:extLst>
              </p:cNvPr>
              <p:cNvCxnSpPr>
                <a:cxnSpLocks/>
                <a:stCxn id="200" idx="1"/>
                <a:endCxn id="197"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206" name="Group 205">
              <a:extLst>
                <a:ext uri="{FF2B5EF4-FFF2-40B4-BE49-F238E27FC236}">
                  <a16:creationId xmlns:a16="http://schemas.microsoft.com/office/drawing/2014/main" id="{633B38C0-825A-1BB0-B4A0-BD35174B199A}"/>
                </a:ext>
              </a:extLst>
            </p:cNvPr>
            <p:cNvGrpSpPr/>
            <p:nvPr/>
          </p:nvGrpSpPr>
          <p:grpSpPr>
            <a:xfrm>
              <a:off x="5734443" y="2523259"/>
              <a:ext cx="706438" cy="554344"/>
              <a:chOff x="5737225" y="2773056"/>
              <a:chExt cx="706438" cy="554344"/>
            </a:xfrm>
          </p:grpSpPr>
          <p:sp>
            <p:nvSpPr>
              <p:cNvPr id="207" name="AutoShape 3">
                <a:extLst>
                  <a:ext uri="{FF2B5EF4-FFF2-40B4-BE49-F238E27FC236}">
                    <a16:creationId xmlns:a16="http://schemas.microsoft.com/office/drawing/2014/main" id="{47D4C213-8619-EA72-D792-515C405F3A43}"/>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49ADFC48-583A-93A1-C81E-8CC2979BB6EC}"/>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0825661F-F3F4-D066-1F79-E9033D2AAE53}"/>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10702C2A-462F-CB3E-15E7-F770AD08F1F5}"/>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AAB2FD24-69FC-BBE7-25B3-0BAC56B9794B}"/>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9CBD595F-9E22-0F7A-D027-F8CF990806E0}"/>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10">
                <a:extLst>
                  <a:ext uri="{FF2B5EF4-FFF2-40B4-BE49-F238E27FC236}">
                    <a16:creationId xmlns:a16="http://schemas.microsoft.com/office/drawing/2014/main" id="{68AF0F27-670C-874B-8896-7D7C5A0F35E3}"/>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4" name="Freeform 11">
                <a:extLst>
                  <a:ext uri="{FF2B5EF4-FFF2-40B4-BE49-F238E27FC236}">
                    <a16:creationId xmlns:a16="http://schemas.microsoft.com/office/drawing/2014/main" id="{9CE70A25-957A-C8E7-E3B9-92CB18C9C3A2}"/>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12">
                <a:extLst>
                  <a:ext uri="{FF2B5EF4-FFF2-40B4-BE49-F238E27FC236}">
                    <a16:creationId xmlns:a16="http://schemas.microsoft.com/office/drawing/2014/main" id="{552C7E76-9DC7-BCF1-100C-8141F86A51B6}"/>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13">
                <a:extLst>
                  <a:ext uri="{FF2B5EF4-FFF2-40B4-BE49-F238E27FC236}">
                    <a16:creationId xmlns:a16="http://schemas.microsoft.com/office/drawing/2014/main" id="{10F31AAC-531F-1DF2-DE24-87F4F5056D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14">
                <a:extLst>
                  <a:ext uri="{FF2B5EF4-FFF2-40B4-BE49-F238E27FC236}">
                    <a16:creationId xmlns:a16="http://schemas.microsoft.com/office/drawing/2014/main" id="{1471571A-EFCF-51E5-A301-9183796DA608}"/>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7C89FB21-DFA4-B775-E63E-ADDFB4D00C26}"/>
                </a:ext>
                <a:ext uri="{C183D7F6-B498-43B3-948B-1728B52AA6E4}">
                  <adec:decorative xmlns:adec="http://schemas.microsoft.com/office/drawing/2017/decorative" val="0"/>
                </a:ext>
              </a:extLst>
            </p:cNvPr>
            <p:cNvSpPr txBox="1"/>
            <p:nvPr/>
          </p:nvSpPr>
          <p:spPr>
            <a:xfrm>
              <a:off x="7553444"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Queue reader app that processes messages as they arrive in a queue</a:t>
              </a:r>
            </a:p>
          </p:txBody>
        </p:sp>
        <p:grpSp>
          <p:nvGrpSpPr>
            <p:cNvPr id="115" name="Group 114" descr="Event driven processing icon">
              <a:extLst>
                <a:ext uri="{FF2B5EF4-FFF2-40B4-BE49-F238E27FC236}">
                  <a16:creationId xmlns:a16="http://schemas.microsoft.com/office/drawing/2014/main" id="{37DD9F14-A141-4D6F-BFDB-B909E8C35A80}"/>
                </a:ext>
              </a:extLst>
            </p:cNvPr>
            <p:cNvGrpSpPr/>
            <p:nvPr/>
          </p:nvGrpSpPr>
          <p:grpSpPr>
            <a:xfrm>
              <a:off x="7719650" y="2574366"/>
              <a:ext cx="1168194" cy="498599"/>
              <a:chOff x="6546773" y="3469636"/>
              <a:chExt cx="946960" cy="404174"/>
            </a:xfrm>
          </p:grpSpPr>
          <p:grpSp>
            <p:nvGrpSpPr>
              <p:cNvPr id="116" name="Group 115">
                <a:extLst>
                  <a:ext uri="{FF2B5EF4-FFF2-40B4-BE49-F238E27FC236}">
                    <a16:creationId xmlns:a16="http://schemas.microsoft.com/office/drawing/2014/main" id="{247AB5A0-D284-3725-A8B3-4052B4FAF46F}"/>
                  </a:ext>
                </a:extLst>
              </p:cNvPr>
              <p:cNvGrpSpPr/>
              <p:nvPr/>
            </p:nvGrpSpPr>
            <p:grpSpPr>
              <a:xfrm>
                <a:off x="6817083" y="3469636"/>
                <a:ext cx="676650" cy="404174"/>
                <a:chOff x="6500738" y="3086864"/>
                <a:chExt cx="1231455" cy="735566"/>
              </a:xfrm>
            </p:grpSpPr>
            <p:grpSp>
              <p:nvGrpSpPr>
                <p:cNvPr id="120" name="Group 119">
                  <a:extLst>
                    <a:ext uri="{FF2B5EF4-FFF2-40B4-BE49-F238E27FC236}">
                      <a16:creationId xmlns:a16="http://schemas.microsoft.com/office/drawing/2014/main" id="{FC6EAC51-2711-6832-16A9-4261136D526F}"/>
                    </a:ext>
                  </a:extLst>
                </p:cNvPr>
                <p:cNvGrpSpPr/>
                <p:nvPr/>
              </p:nvGrpSpPr>
              <p:grpSpPr>
                <a:xfrm>
                  <a:off x="6500738" y="3335331"/>
                  <a:ext cx="573956" cy="424063"/>
                  <a:chOff x="6500738" y="3335331"/>
                  <a:chExt cx="573956" cy="424063"/>
                </a:xfrm>
              </p:grpSpPr>
              <p:sp>
                <p:nvSpPr>
                  <p:cNvPr id="137" name="Rectangle: Rounded Corners 136">
                    <a:extLst>
                      <a:ext uri="{FF2B5EF4-FFF2-40B4-BE49-F238E27FC236}">
                        <a16:creationId xmlns:a16="http://schemas.microsoft.com/office/drawing/2014/main" id="{4FB38ECC-B326-8D87-A4D6-DC4160BB1A51}"/>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2CD49B5-7CB3-62B4-7296-AFED3FE5146C}"/>
                      </a:ext>
                    </a:extLst>
                  </p:cNvPr>
                  <p:cNvGrpSpPr/>
                  <p:nvPr/>
                </p:nvGrpSpPr>
                <p:grpSpPr>
                  <a:xfrm>
                    <a:off x="6532401" y="3368766"/>
                    <a:ext cx="510630" cy="357186"/>
                    <a:chOff x="7103042" y="2849806"/>
                    <a:chExt cx="1247775" cy="872822"/>
                  </a:xfrm>
                </p:grpSpPr>
                <p:sp>
                  <p:nvSpPr>
                    <p:cNvPr id="149" name="Freeform: Shape 148">
                      <a:extLst>
                        <a:ext uri="{FF2B5EF4-FFF2-40B4-BE49-F238E27FC236}">
                          <a16:creationId xmlns:a16="http://schemas.microsoft.com/office/drawing/2014/main" id="{983A9400-015B-D860-5AC9-BD555667AC75}"/>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EC45296-3E29-5451-6DA3-8EA832B58A9A}"/>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4759953D-FA91-589F-693E-EFE3D054211A}"/>
                    </a:ext>
                  </a:extLst>
                </p:cNvPr>
                <p:cNvGrpSpPr/>
                <p:nvPr/>
              </p:nvGrpSpPr>
              <p:grpSpPr>
                <a:xfrm>
                  <a:off x="6855428" y="3086864"/>
                  <a:ext cx="573956" cy="424063"/>
                  <a:chOff x="6500738" y="3335331"/>
                  <a:chExt cx="573956" cy="424063"/>
                </a:xfrm>
              </p:grpSpPr>
              <p:sp>
                <p:nvSpPr>
                  <p:cNvPr id="131" name="Rectangle: Rounded Corners 130">
                    <a:extLst>
                      <a:ext uri="{FF2B5EF4-FFF2-40B4-BE49-F238E27FC236}">
                        <a16:creationId xmlns:a16="http://schemas.microsoft.com/office/drawing/2014/main" id="{9F222A17-E482-339E-9594-96053FE6999A}"/>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181863F-B8F1-37E0-9DE3-FD55FEEF2080}"/>
                      </a:ext>
                    </a:extLst>
                  </p:cNvPr>
                  <p:cNvGrpSpPr/>
                  <p:nvPr/>
                </p:nvGrpSpPr>
                <p:grpSpPr>
                  <a:xfrm>
                    <a:off x="6532401" y="3368766"/>
                    <a:ext cx="510630" cy="357186"/>
                    <a:chOff x="7103042" y="2849806"/>
                    <a:chExt cx="1247775" cy="872822"/>
                  </a:xfrm>
                </p:grpSpPr>
                <p:sp>
                  <p:nvSpPr>
                    <p:cNvPr id="135" name="Freeform: Shape 134">
                      <a:extLst>
                        <a:ext uri="{FF2B5EF4-FFF2-40B4-BE49-F238E27FC236}">
                          <a16:creationId xmlns:a16="http://schemas.microsoft.com/office/drawing/2014/main" id="{9754D8DD-FF5C-0B4C-D356-21F32F399A5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5A2AED2-01B1-DC5E-7BC6-FBDFE2AEF284}"/>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5" name="Group 124">
                  <a:extLst>
                    <a:ext uri="{FF2B5EF4-FFF2-40B4-BE49-F238E27FC236}">
                      <a16:creationId xmlns:a16="http://schemas.microsoft.com/office/drawing/2014/main" id="{4ABEDE7A-F255-E1CD-7050-9ABB83791A16}"/>
                    </a:ext>
                  </a:extLst>
                </p:cNvPr>
                <p:cNvGrpSpPr/>
                <p:nvPr/>
              </p:nvGrpSpPr>
              <p:grpSpPr>
                <a:xfrm>
                  <a:off x="7158237" y="3398367"/>
                  <a:ext cx="573956" cy="424063"/>
                  <a:chOff x="6500738" y="3335331"/>
                  <a:chExt cx="573956" cy="424063"/>
                </a:xfrm>
              </p:grpSpPr>
              <p:sp>
                <p:nvSpPr>
                  <p:cNvPr id="126" name="Rectangle: Rounded Corners 125">
                    <a:extLst>
                      <a:ext uri="{FF2B5EF4-FFF2-40B4-BE49-F238E27FC236}">
                        <a16:creationId xmlns:a16="http://schemas.microsoft.com/office/drawing/2014/main" id="{3148A430-58AA-E063-ECF8-D3FC156E2682}"/>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57BFFF70-55E9-14E1-5873-A3398D9A0353}"/>
                      </a:ext>
                    </a:extLst>
                  </p:cNvPr>
                  <p:cNvGrpSpPr/>
                  <p:nvPr/>
                </p:nvGrpSpPr>
                <p:grpSpPr>
                  <a:xfrm>
                    <a:off x="6532401" y="3368766"/>
                    <a:ext cx="510630" cy="357186"/>
                    <a:chOff x="7103042" y="2849806"/>
                    <a:chExt cx="1247775" cy="872822"/>
                  </a:xfrm>
                </p:grpSpPr>
                <p:sp>
                  <p:nvSpPr>
                    <p:cNvPr id="128" name="Freeform: Shape 127">
                      <a:extLst>
                        <a:ext uri="{FF2B5EF4-FFF2-40B4-BE49-F238E27FC236}">
                          <a16:creationId xmlns:a16="http://schemas.microsoft.com/office/drawing/2014/main" id="{1297053C-9601-06AB-DA94-C4B56AC62F5B}"/>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C866E6B-13B8-770C-577C-7722A3F2497C}"/>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17" name="Group 116">
                <a:extLst>
                  <a:ext uri="{FF2B5EF4-FFF2-40B4-BE49-F238E27FC236}">
                    <a16:creationId xmlns:a16="http://schemas.microsoft.com/office/drawing/2014/main" id="{9CB5874A-B6BA-852E-9CF5-660CAE4510B8}"/>
                  </a:ext>
                </a:extLst>
              </p:cNvPr>
              <p:cNvGrpSpPr/>
              <p:nvPr/>
            </p:nvGrpSpPr>
            <p:grpSpPr>
              <a:xfrm>
                <a:off x="6546773" y="3719680"/>
                <a:ext cx="226795" cy="83110"/>
                <a:chOff x="6546773" y="3719680"/>
                <a:chExt cx="226795" cy="83110"/>
              </a:xfrm>
            </p:grpSpPr>
            <p:sp>
              <p:nvSpPr>
                <p:cNvPr id="118" name="Freeform 15">
                  <a:extLst>
                    <a:ext uri="{FF2B5EF4-FFF2-40B4-BE49-F238E27FC236}">
                      <a16:creationId xmlns:a16="http://schemas.microsoft.com/office/drawing/2014/main" id="{A2540FA1-34C6-377F-C12C-503928D182E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9905A22-0CA4-8044-9FA1-703B64485C92}"/>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35534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3.54167E-6 -3.33333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grpId="1" nodeType="withEffect">
                                  <p:stCondLst>
                                    <p:cond delay="400"/>
                                  </p:stCondLst>
                                  <p:childTnLst>
                                    <p:animMotion origin="layout" path="M -2.5E-6 -4.81481E-6 L -2.5E-6 0.03542 " pathEditMode="relative" rAng="0" ptsTypes="AA">
                                      <p:cBhvr>
                                        <p:cTn id="19" dur="700" spd="-100000" fill="hold"/>
                                        <p:tgtEl>
                                          <p:spTgt spid="100"/>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600"/>
                                  </p:stCondLst>
                                  <p:childTnLst>
                                    <p:animMotion origin="layout" path="M -2.5E-6 -4.81481E-6 L -2.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Microsoft Build 16/9 White Template">
  <a:themeElements>
    <a:clrScheme name="Custom 15">
      <a:dk1>
        <a:srgbClr val="000000"/>
      </a:dk1>
      <a:lt1>
        <a:srgbClr val="FFFFFF"/>
      </a:lt1>
      <a:dk2>
        <a:srgbClr val="243A5E"/>
      </a:dk2>
      <a:lt2>
        <a:srgbClr val="E6E6E6"/>
      </a:lt2>
      <a:accent1>
        <a:srgbClr val="0078D4"/>
      </a:accent1>
      <a:accent2>
        <a:srgbClr val="243A5E"/>
      </a:accent2>
      <a:accent3>
        <a:srgbClr val="C73ECC"/>
      </a:accent3>
      <a:accent4>
        <a:srgbClr val="CD98CF"/>
      </a:accent4>
      <a:accent5>
        <a:srgbClr val="FFA38B"/>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6" id="{5AB83E4D-DAFD-475F-94BE-3C874EE6796C}" vid="{EF52822A-F92D-4612-B336-94EE81DEA042}"/>
    </a:ext>
  </a:extLst>
</a:theme>
</file>

<file path=ppt/theme/theme5.xml><?xml version="1.0" encoding="utf-8"?>
<a:theme xmlns:a="http://schemas.openxmlformats.org/drawingml/2006/main" name="3_Black Template">
  <a:themeElements>
    <a:clrScheme name="Custom 51">
      <a:dk1>
        <a:srgbClr val="000000"/>
      </a:dk1>
      <a:lt1>
        <a:srgbClr val="FFFFFF"/>
      </a:lt1>
      <a:dk2>
        <a:srgbClr val="3B2E58"/>
      </a:dk2>
      <a:lt2>
        <a:srgbClr val="E6E6E6"/>
      </a:lt2>
      <a:accent1>
        <a:srgbClr val="8661C5"/>
      </a:accent1>
      <a:accent2>
        <a:srgbClr val="0078D4"/>
      </a:accent2>
      <a:accent3>
        <a:srgbClr val="D2D2D2"/>
      </a:accent3>
      <a:accent4>
        <a:srgbClr val="008575"/>
      </a:accent4>
      <a:accent5>
        <a:srgbClr val="737373"/>
      </a:accent5>
      <a:accent6>
        <a:srgbClr val="9BF00B"/>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AdvisoryCouncil_Template_v03.potx" id="{658AED4A-930F-4A6D-B283-2BB2D2B20E42}" vid="{268B3824-2C30-4796-84B3-0E57D33A970D}"/>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757B62D9BEA24FB0658F92F82709DD" ma:contentTypeVersion="6" ma:contentTypeDescription="Create a new document." ma:contentTypeScope="" ma:versionID="a7ed782dedde55389bd85f9c64ad2bea">
  <xsd:schema xmlns:xsd="http://www.w3.org/2001/XMLSchema" xmlns:xs="http://www.w3.org/2001/XMLSchema" xmlns:p="http://schemas.microsoft.com/office/2006/metadata/properties" xmlns:ns2="fc49337a-d5d4-49a3-8591-a804acaf6097" xmlns:ns3="ccf849a7-d521-43b2-9096-61d4e8287b5d" targetNamespace="http://schemas.microsoft.com/office/2006/metadata/properties" ma:root="true" ma:fieldsID="a1d6e371374d5f597b682ff00a1768ac" ns2:_="" ns3:_="">
    <xsd:import namespace="fc49337a-d5d4-49a3-8591-a804acaf6097"/>
    <xsd:import namespace="ccf849a7-d521-43b2-9096-61d4e8287b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49337a-d5d4-49a3-8591-a804acaf60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cf849a7-d521-43b2-9096-61d4e8287b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127C-7809-4737-BDF6-BEF509EAC7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49337a-d5d4-49a3-8591-a804acaf6097"/>
    <ds:schemaRef ds:uri="ccf849a7-d521-43b2-9096-61d4e8287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2DD094-FC7C-46FF-B6C0-7F217C375982}">
  <ds:schemaRefs>
    <ds:schemaRef ds:uri="fc49337a-d5d4-49a3-8591-a804acaf6097"/>
    <ds:schemaRef ds:uri="http://schemas.microsoft.com/office/2006/metadata/properties"/>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http://purl.org/dc/dcmitype/"/>
    <ds:schemaRef ds:uri="ccf849a7-d521-43b2-9096-61d4e8287b5d"/>
    <ds:schemaRef ds:uri="http://www.w3.org/XML/1998/namespace"/>
    <ds:schemaRef ds:uri="http://purl.org/dc/terms/"/>
  </ds:schemaRefs>
</ds:datastoreItem>
</file>

<file path=customXml/itemProps3.xml><?xml version="1.0" encoding="utf-8"?>
<ds:datastoreItem xmlns:ds="http://schemas.openxmlformats.org/officeDocument/2006/customXml" ds:itemID="{CF46DA78-7AC8-44A1-A857-3938DE025CD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1524</TotalTime>
  <Words>4028</Words>
  <Application>Microsoft Office PowerPoint</Application>
  <PresentationFormat>Widescreen</PresentationFormat>
  <Paragraphs>486</Paragraphs>
  <Slides>28</Slides>
  <Notes>23</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28</vt:i4>
      </vt:variant>
    </vt:vector>
  </HeadingPairs>
  <TitlesOfParts>
    <vt:vector size="45" baseType="lpstr">
      <vt:lpstr>等线</vt:lpstr>
      <vt:lpstr>-apple-system</vt:lpstr>
      <vt:lpstr>Arial</vt:lpstr>
      <vt:lpstr>Calibri</vt:lpstr>
      <vt:lpstr>Consolas</vt:lpstr>
      <vt:lpstr>Segoe UI</vt:lpstr>
      <vt:lpstr>Segoe UI Light</vt:lpstr>
      <vt:lpstr>Segoe UI Semibold</vt:lpstr>
      <vt:lpstr>Segoe UI Semilight</vt:lpstr>
      <vt:lpstr>Symbol</vt:lpstr>
      <vt:lpstr>Wingdings</vt:lpstr>
      <vt:lpstr>Dapr White Template</vt:lpstr>
      <vt:lpstr>Black Template</vt:lpstr>
      <vt:lpstr>Dynamics 365</vt:lpstr>
      <vt:lpstr>Microsoft Build 16/9 White Template</vt:lpstr>
      <vt:lpstr>3_Black Template</vt:lpstr>
      <vt:lpstr>C+E Azure 2018</vt:lpstr>
      <vt:lpstr>Developing and deploying containers and microservices with Azure Container Apps</vt:lpstr>
      <vt:lpstr>Agenda</vt:lpstr>
      <vt:lpstr>What are Azure Container Apps?</vt:lpstr>
      <vt:lpstr>Azure Container Apps</vt:lpstr>
      <vt:lpstr>PowerPoint Presentation</vt:lpstr>
      <vt:lpstr>PowerPoint Presentation</vt:lpstr>
      <vt:lpstr>PowerPoint Presentation</vt:lpstr>
      <vt:lpstr>What can we build with Container Apps?</vt:lpstr>
      <vt:lpstr>What can you build with Azure Container Apps?</vt:lpstr>
      <vt:lpstr>How does ACA compare to AKS?</vt:lpstr>
      <vt:lpstr>Deep Dive</vt:lpstr>
      <vt:lpstr>Environments</vt:lpstr>
      <vt:lpstr>Container Apps</vt:lpstr>
      <vt:lpstr>Containers</vt:lpstr>
      <vt:lpstr>Revisions</vt:lpstr>
      <vt:lpstr>Revision-scope vs Application-scope changes</vt:lpstr>
      <vt:lpstr>Revision Mode</vt:lpstr>
      <vt:lpstr>Replicas</vt:lpstr>
      <vt:lpstr>Networking Architecture</vt:lpstr>
      <vt:lpstr>Ingress</vt:lpstr>
      <vt:lpstr>Bring your own Virtual Network</vt:lpstr>
      <vt:lpstr>Logging</vt:lpstr>
      <vt:lpstr>Application autoscaling made simple Open-source, extensible, and vendor agnostic</vt:lpstr>
      <vt:lpstr>Scaling</vt:lpstr>
      <vt:lpstr>Demo</vt:lpstr>
      <vt:lpstr>Demo </vt:lpstr>
      <vt:lpstr>Recap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Apps</dc:title>
  <dc:creator>Ahmed Sabbour</dc:creator>
  <cp:lastModifiedBy>Will Velida</cp:lastModifiedBy>
  <cp:revision>29</cp:revision>
  <dcterms:created xsi:type="dcterms:W3CDTF">2021-11-02T21:53:59Z</dcterms:created>
  <dcterms:modified xsi:type="dcterms:W3CDTF">2023-05-11T15:28:44Z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0x01010045757B62D9BEA24FB0658F92F82709DD</vt:lpwstr>
  </property>
  <property fmtid="{D5CDD505-2E9C-101B-9397-08002B2CF9AE}" pid="3" name="MediaServiceImageTags">
    <vt:lpwstr/>
  </property>
</Properties>
</file>